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4" r:id="rId2"/>
    <p:sldId id="286" r:id="rId3"/>
    <p:sldId id="287" r:id="rId4"/>
    <p:sldId id="289" r:id="rId5"/>
    <p:sldId id="290" r:id="rId6"/>
    <p:sldId id="284" r:id="rId7"/>
    <p:sldId id="291" r:id="rId8"/>
    <p:sldId id="28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C3C"/>
    <a:srgbClr val="00DC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E0272A-FEB0-4C05-BDA0-61C384BAA1E2}" v="29" dt="2025-10-17T07:57:30.7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6DD35-70B7-4B48-8042-0E53745486D9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C3239A-BFAD-4BFF-93A4-AC70AFDADD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306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294438" y="1538288"/>
            <a:ext cx="7375525" cy="4149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995818" y="5917177"/>
            <a:ext cx="15972852" cy="4843523"/>
          </a:xfrm>
          <a:prstGeom prst="rect">
            <a:avLst/>
          </a:prstGeom>
        </p:spPr>
        <p:txBody>
          <a:bodyPr/>
          <a:lstStyle/>
          <a:p>
            <a:endParaRPr lang="en-GB"/>
          </a:p>
          <a:p>
            <a:r>
              <a:rPr lang="en-GB"/>
              <a:t>Gives students an INTRODUCTION to sustainability consulting</a:t>
            </a:r>
          </a:p>
          <a:p>
            <a:endParaRPr lang="en-GB"/>
          </a:p>
          <a:p>
            <a:r>
              <a:rPr lang="en-GB"/>
              <a:t>Internships are currently 35 hours long, but employers can extend the student contract if they wish to</a:t>
            </a:r>
          </a:p>
        </p:txBody>
      </p:sp>
    </p:spTree>
    <p:extLst>
      <p:ext uri="{BB962C8B-B14F-4D97-AF65-F5344CB8AC3E}">
        <p14:creationId xmlns:p14="http://schemas.microsoft.com/office/powerpoint/2010/main" val="4150704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24534-B3AD-AA7C-F6B0-04C776C133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2E5B4D-F050-D5B3-0601-7C708401F4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BC66F-7EE3-A642-9C4B-A8449C0AD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B48-8074-4DCC-AFEB-FAEB375F3A81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0BA0C4-DF63-132D-A79F-223E58728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D23E41-5FC4-0A1A-E733-AF291810D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CDEA-E03C-4A53-AFCB-875B50074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013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371A4-6ACA-D298-78EA-0099A4B15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437D8D-66F0-FFA7-AF8E-A1BAE61749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AC2177-6B90-1802-E259-88485AE2B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B48-8074-4DCC-AFEB-FAEB375F3A81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2D7CF-72F1-8052-8375-CDD7A66A2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F4070F-77A9-A851-34DE-5F6C3344A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CDEA-E03C-4A53-AFCB-875B50074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821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E03806-E418-ABC9-D5A9-820D3CA038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7E2EF-009D-44F3-6992-ACAADA5901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690B0F-6FC7-8D1B-3247-A28E37077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B48-8074-4DCC-AFEB-FAEB375F3A81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0596DD-1856-FF01-FD01-0BADDDD3C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89302-F8EC-7799-B2E3-D4A13D9B9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CDEA-E03C-4A53-AFCB-875B50074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0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nly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BD68109-0D5F-A423-C4F3-DEA6B5C0B444}"/>
              </a:ext>
            </a:extLst>
          </p:cNvPr>
          <p:cNvSpPr/>
          <p:nvPr userDrawn="1"/>
        </p:nvSpPr>
        <p:spPr>
          <a:xfrm>
            <a:off x="0" y="6692432"/>
            <a:ext cx="12192000" cy="165193"/>
          </a:xfrm>
          <a:custGeom>
            <a:avLst/>
            <a:gdLst/>
            <a:ahLst/>
            <a:cxnLst/>
            <a:rect l="l" t="t" r="r" b="b"/>
            <a:pathLst>
              <a:path w="20104100" h="272415">
                <a:moveTo>
                  <a:pt x="20104099" y="0"/>
                </a:moveTo>
                <a:lnTo>
                  <a:pt x="0" y="0"/>
                </a:lnTo>
                <a:lnTo>
                  <a:pt x="0" y="272243"/>
                </a:lnTo>
                <a:lnTo>
                  <a:pt x="20104099" y="272243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08AD0-AE77-3039-7CEA-D90642EF6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635" y="1699535"/>
            <a:ext cx="10980263" cy="3577775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D2DA59C-4523-11FE-0AFC-93AD518335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0" y="627294"/>
            <a:ext cx="922650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5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BFAB5EF6-BA55-3CC3-F4A6-F9DA88CF89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998" y="5442803"/>
            <a:ext cx="3390821" cy="918547"/>
          </a:xfrm>
          <a:prstGeom prst="rect">
            <a:avLst/>
          </a:prstGeom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3DF1A572-574F-6AE7-332C-4BDF01ACC851}"/>
              </a:ext>
            </a:extLst>
          </p:cNvPr>
          <p:cNvSpPr/>
          <p:nvPr userDrawn="1"/>
        </p:nvSpPr>
        <p:spPr>
          <a:xfrm>
            <a:off x="0" y="6526844"/>
            <a:ext cx="12192000" cy="165193"/>
          </a:xfrm>
          <a:custGeom>
            <a:avLst/>
            <a:gdLst/>
            <a:ahLst/>
            <a:cxnLst/>
            <a:rect l="l" t="t" r="r" b="b"/>
            <a:pathLst>
              <a:path w="20104100" h="272415">
                <a:moveTo>
                  <a:pt x="20104099" y="0"/>
                </a:moveTo>
                <a:lnTo>
                  <a:pt x="0" y="0"/>
                </a:lnTo>
                <a:lnTo>
                  <a:pt x="0" y="272243"/>
                </a:lnTo>
                <a:lnTo>
                  <a:pt x="20104099" y="272243"/>
                </a:lnTo>
                <a:lnTo>
                  <a:pt x="20104099" y="0"/>
                </a:lnTo>
                <a:close/>
              </a:path>
            </a:pathLst>
          </a:custGeom>
          <a:solidFill>
            <a:srgbClr val="F3D54E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48633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whit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eople walking in front of a building&#10;&#10;Description automatically generated with low confidence">
            <a:extLst>
              <a:ext uri="{FF2B5EF4-FFF2-40B4-BE49-F238E27FC236}">
                <a16:creationId xmlns:a16="http://schemas.microsoft.com/office/drawing/2014/main" id="{D825D899-3701-A821-CF70-373ED20C7D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2736" y="0"/>
            <a:ext cx="4779264" cy="6858000"/>
          </a:xfrm>
          <a:prstGeom prst="rect">
            <a:avLst/>
          </a:prstGeom>
        </p:spPr>
      </p:pic>
      <p:sp>
        <p:nvSpPr>
          <p:cNvPr id="12" name="object 3">
            <a:extLst>
              <a:ext uri="{FF2B5EF4-FFF2-40B4-BE49-F238E27FC236}">
                <a16:creationId xmlns:a16="http://schemas.microsoft.com/office/drawing/2014/main" id="{89B06EA9-5726-1883-D30F-BFF95D19A571}"/>
              </a:ext>
            </a:extLst>
          </p:cNvPr>
          <p:cNvSpPr/>
          <p:nvPr userDrawn="1"/>
        </p:nvSpPr>
        <p:spPr>
          <a:xfrm>
            <a:off x="7198730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4E998EA2-4145-3937-3457-AE70AAE0E5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3D9B738-0A38-3F95-E441-05394665AD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3D93502A-F937-F227-B1D6-80A95B7085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06063" y="0"/>
            <a:ext cx="4785936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38B41C70-E0CA-5488-6EBA-D9413AD9B7AF}"/>
              </a:ext>
            </a:extLst>
          </p:cNvPr>
          <p:cNvSpPr/>
          <p:nvPr userDrawn="1"/>
        </p:nvSpPr>
        <p:spPr>
          <a:xfrm>
            <a:off x="6991396" y="-385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3D54E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16" name="Picture 1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CB99D302-7BBD-72A4-3EB6-3A83BB9FA3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427" y="397927"/>
            <a:ext cx="3390821" cy="91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561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9D8C1-7AAC-ADD5-4D88-F7EBB6A6B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7EECD-933B-2D3B-6E42-5C6BD7411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3554D-3399-33F7-69BB-FEA5178EB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B48-8074-4DCC-AFEB-FAEB375F3A81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8611B-6414-A279-BFE1-C8E2C2D17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88BB5-7F5B-F3BD-FF24-962F571A0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CDEA-E03C-4A53-AFCB-875B50074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398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B72DD-AB2E-157A-B469-8839C7707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34B924-84BA-9C0F-781D-700B873301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B2112-ED87-53EC-0615-CE8433942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B48-8074-4DCC-AFEB-FAEB375F3A81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639F8-BF43-DBA3-A607-C7C7898E2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99D8E-B621-3C2A-D511-186AD86FA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CDEA-E03C-4A53-AFCB-875B50074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311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52EE4-6E41-7840-25DC-2AE1F8DDD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206D1-2846-D164-699F-0D304BB51F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D0380B-5F49-2672-E21E-ADFCD9E648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6360C-7ABA-910F-5650-996742E61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B48-8074-4DCC-AFEB-FAEB375F3A81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A43777-9761-C73D-7B02-BF3B6631D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DEA05C-576A-1A14-2C44-8F51E57AA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CDEA-E03C-4A53-AFCB-875B50074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624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10E56-5F9A-C40D-9D0C-122493293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45CBE3-5309-CE39-9C4C-B62FE74FA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CD326E-47E9-9A5B-C706-4234C5EF84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9DD95F-3B2A-D2A6-BD08-21D6B2FD5B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99C94C-3CF7-4F68-C628-C6A6DA6103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0F13D7-DDE8-4B36-BB09-EF18A7483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B48-8074-4DCC-AFEB-FAEB375F3A81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0BD52-4747-7CC9-2FA2-529D988A6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DAEF78-CCC1-F3F6-A229-C7875CD59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CDEA-E03C-4A53-AFCB-875B50074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974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B8CC1-ECB0-FF95-D5AE-DFDE3A50D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65BF11-0EEF-F2B8-8CF3-DB874B830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B48-8074-4DCC-AFEB-FAEB375F3A81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8D77F2-A407-5455-C982-18B33E95F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CE33EC-A275-F0BC-AC13-DDAF57263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CDEA-E03C-4A53-AFCB-875B50074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857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F2C69D-5696-14D9-BF9C-F9CA1299B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B48-8074-4DCC-AFEB-FAEB375F3A81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DB9780-2616-75F0-9B64-458247C46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95367-F687-8B4F-356D-913E7F58E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CDEA-E03C-4A53-AFCB-875B50074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819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24A4F-381C-7E98-05B8-637A3A2A5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8CCE5-1F17-3A27-7037-23F5E6D0C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BB3B3F-4928-2C05-0EAB-1DEF48AF32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F7D821-EC34-D05B-A87A-08C478381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B48-8074-4DCC-AFEB-FAEB375F3A81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7E88F5-B6B4-2EB3-95D8-B13F264D9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E0615F-D21C-348A-8F1C-6AE63DC0E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CDEA-E03C-4A53-AFCB-875B50074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720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BA1E7-C622-E26A-5E9D-65D5115EA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088DC0-C943-CA96-51DE-66612B18DC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13273F-320E-AC78-F749-C9D26B402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DCFFA6-50AE-4C0B-B0D8-5CABE7588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B48-8074-4DCC-AFEB-FAEB375F3A81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1B9013-23FE-9B8A-43D5-008EC1911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2A0411-14B4-A297-4440-3FA2B8CAF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CDEA-E03C-4A53-AFCB-875B50074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11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54C2EF-53F4-7CDB-6A42-0AE4AC590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98BFDD-A57B-9770-55D9-1AAE2E65D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7E5F8-F36B-431A-97AC-DB69D14545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C1FB48-8074-4DCC-AFEB-FAEB375F3A81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5B4864-3D86-BEC0-4146-C881042FDA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3E206-8DA4-C14B-6665-EE65B7F90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41CDEA-E03C-4A53-AFCB-875B50074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87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xeter.ac.uk/students/careers/employability-schemes/createyourfuture/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hyperlink" Target="https://www.exeter.ac.uk/students/careers/research/reflect/yoyf/" TargetMode="External"/><Relationship Id="rId4" Type="http://schemas.openxmlformats.org/officeDocument/2006/relationships/hyperlink" Target="https://www.exeter.ac.uk/students/careers/research/reflect/developingyourskill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xeter.ac.uk/students/careers/research/explore/employmentsectors/" TargetMode="External"/><Relationship Id="rId7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hyperlink" Target="https://www.exeter.ac.uk/students/careers/research/explore/networking/" TargetMode="External"/><Relationship Id="rId4" Type="http://schemas.openxmlformats.org/officeDocument/2006/relationships/hyperlink" Target="https://www.exeter.ac.uk/students/careers/research/explore/fairsemployeralumnievent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hyperlink" Target="https://www.instagram.com/uoecareerzone/" TargetMode="External"/><Relationship Id="rId7" Type="http://schemas.openxmlformats.org/officeDocument/2006/relationships/image" Target="../media/image23.png"/><Relationship Id="rId2" Type="http://schemas.openxmlformats.org/officeDocument/2006/relationships/hyperlink" Target="https://podfollow.com/careerzonepodcast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exeter.ac.uk/students/careers/about/handshake/" TargetMode="External"/><Relationship Id="rId5" Type="http://schemas.openxmlformats.org/officeDocument/2006/relationships/hyperlink" Target="https://www.tiktok.com/@uoecareerzone?" TargetMode="External"/><Relationship Id="rId4" Type="http://schemas.openxmlformats.org/officeDocument/2006/relationships/hyperlink" Target="https://www.linkedin.com/company/university-of-exeter-career-zone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6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sv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ircular chart with different colored circles&#10;&#10;AI-generated content may be incorrect.">
            <a:extLst>
              <a:ext uri="{FF2B5EF4-FFF2-40B4-BE49-F238E27FC236}">
                <a16:creationId xmlns:a16="http://schemas.microsoft.com/office/drawing/2014/main" id="{55695A57-D3E2-52A3-7AA1-0ECB29C424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372" y="843280"/>
            <a:ext cx="8182187" cy="4602480"/>
          </a:xfrm>
          <a:prstGeom prst="rect">
            <a:avLst/>
          </a:prstGeom>
        </p:spPr>
      </p:pic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8062CBDF-6FBD-9A58-D357-396AF7C1C003}"/>
              </a:ext>
            </a:extLst>
          </p:cNvPr>
          <p:cNvSpPr txBox="1">
            <a:spLocks/>
          </p:cNvSpPr>
          <p:nvPr/>
        </p:nvSpPr>
        <p:spPr>
          <a:xfrm>
            <a:off x="529036" y="2921000"/>
            <a:ext cx="5699043" cy="16373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003C3C"/>
                </a:solidFill>
                <a:latin typeface="Outfit" pitchFamily="2" charset="0"/>
              </a:rPr>
              <a:t>The earlier you start,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003C3C"/>
                </a:solidFill>
                <a:latin typeface="Outfit" pitchFamily="2" charset="0"/>
              </a:rPr>
              <a:t>the easier it becomes! </a:t>
            </a:r>
            <a:endParaRPr lang="en-GB" sz="4000" dirty="0">
              <a:solidFill>
                <a:srgbClr val="003C3C"/>
              </a:solidFill>
              <a:latin typeface="Outfit" pitchFamily="2" charset="0"/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ECE91BDC-9935-19AB-9302-BBFF09180E4D}"/>
              </a:ext>
            </a:extLst>
          </p:cNvPr>
          <p:cNvSpPr txBox="1">
            <a:spLocks/>
          </p:cNvSpPr>
          <p:nvPr/>
        </p:nvSpPr>
        <p:spPr>
          <a:xfrm>
            <a:off x="529036" y="1014400"/>
            <a:ext cx="5699043" cy="16373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40" b="0" i="0" kern="1200" baseline="0">
                <a:solidFill>
                  <a:schemeClr val="bg2"/>
                </a:solidFill>
                <a:latin typeface="Outfit" pitchFamily="2" charset="0"/>
                <a:ea typeface="Inter" panose="02000503000000020004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97" b="0" i="0" kern="1200" baseline="0">
                <a:solidFill>
                  <a:schemeClr val="bg2"/>
                </a:solidFill>
                <a:latin typeface="Outfit" pitchFamily="2" charset="0"/>
                <a:ea typeface="Inter" panose="02000503000000020004" pitchFamily="2" charset="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56" b="0" i="0" kern="1200" baseline="0">
                <a:solidFill>
                  <a:schemeClr val="bg2"/>
                </a:solidFill>
                <a:latin typeface="Outfit" pitchFamily="2" charset="0"/>
                <a:ea typeface="Inter" panose="02000503000000020004" pitchFamily="2" charset="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13" b="0" i="0" kern="1200" baseline="0">
                <a:solidFill>
                  <a:schemeClr val="bg2"/>
                </a:solidFill>
                <a:latin typeface="Outfit" pitchFamily="2" charset="0"/>
                <a:ea typeface="Inter" panose="02000503000000020004" pitchFamily="2" charset="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092" b="0" i="0" kern="1200" baseline="0">
                <a:solidFill>
                  <a:schemeClr val="bg2"/>
                </a:solidFill>
                <a:latin typeface="Outfit" pitchFamily="2" charset="0"/>
                <a:ea typeface="Inter" panose="02000503000000020004" pitchFamily="2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6000" dirty="0">
                <a:solidFill>
                  <a:srgbClr val="003C3C"/>
                </a:solidFill>
              </a:rPr>
              <a:t>Career Planning</a:t>
            </a:r>
            <a:endParaRPr lang="en-GB" sz="6000" dirty="0">
              <a:solidFill>
                <a:srgbClr val="00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705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ircular chart with text&#10;&#10;AI-generated content may be incorrect.">
            <a:extLst>
              <a:ext uri="{FF2B5EF4-FFF2-40B4-BE49-F238E27FC236}">
                <a16:creationId xmlns:a16="http://schemas.microsoft.com/office/drawing/2014/main" id="{F7EF55AD-CBBB-845B-E456-4694588483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6984" y="1696686"/>
            <a:ext cx="6748497" cy="3796030"/>
          </a:xfrm>
          <a:prstGeom prst="rect">
            <a:avLst/>
          </a:prstGeom>
        </p:spPr>
      </p:pic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5F854404-CA7B-C122-446F-A0C3EDC89154}"/>
              </a:ext>
            </a:extLst>
          </p:cNvPr>
          <p:cNvSpPr txBox="1">
            <a:spLocks/>
          </p:cNvSpPr>
          <p:nvPr/>
        </p:nvSpPr>
        <p:spPr>
          <a:xfrm>
            <a:off x="4608944" y="1813239"/>
            <a:ext cx="6351445" cy="421343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dirty="0">
                <a:solidFill>
                  <a:srgbClr val="003C3C"/>
                </a:solidFill>
                <a:latin typeface="Outfit" pitchFamily="2" charset="0"/>
              </a:rPr>
              <a:t>Knowing who you are by reflecting on your skills, interests, values and motivations is an important first step in careers development, but it is often overlooked.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>
                <a:solidFill>
                  <a:srgbClr val="003C3C"/>
                </a:solidFill>
                <a:latin typeface="Outfit" pitchFamily="2" charset="0"/>
              </a:rPr>
              <a:t>Understanding what really matters to you can help you find your ideal career as you’ll be able to determine if a specific role or employer aligns with your preferences. </a:t>
            </a:r>
          </a:p>
          <a:p>
            <a:endParaRPr lang="en-GB" sz="1800" dirty="0">
              <a:solidFill>
                <a:srgbClr val="003C3C"/>
              </a:solidFill>
              <a:latin typeface="Outfit" pitchFamily="2" charset="0"/>
            </a:endParaRPr>
          </a:p>
          <a:p>
            <a:pPr marL="285750" indent="-285750"/>
            <a:r>
              <a:rPr lang="en-GB" sz="1800" dirty="0">
                <a:solidFill>
                  <a:srgbClr val="003C3C"/>
                </a:solidFill>
                <a:latin typeface="Outfit" pitchFamily="2" charset="0"/>
              </a:rPr>
              <a:t>Attend ‘</a:t>
            </a:r>
            <a:r>
              <a:rPr lang="en-GB" sz="1800" dirty="0">
                <a:solidFill>
                  <a:srgbClr val="003C3C"/>
                </a:solidFill>
                <a:latin typeface="Outfit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Create Your Future</a:t>
            </a:r>
            <a:r>
              <a:rPr lang="en-GB" sz="1800" dirty="0">
                <a:solidFill>
                  <a:srgbClr val="003C3C"/>
                </a:solidFill>
                <a:latin typeface="Outfit" pitchFamily="2" charset="0"/>
              </a:rPr>
              <a:t>’.</a:t>
            </a:r>
          </a:p>
          <a:p>
            <a:pPr marL="285750" indent="-285750"/>
            <a:r>
              <a:rPr lang="en-GB" sz="1800" dirty="0">
                <a:solidFill>
                  <a:srgbClr val="003C3C"/>
                </a:solidFill>
                <a:latin typeface="Outfit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Develop your skills</a:t>
            </a:r>
            <a:r>
              <a:rPr lang="en-GB" sz="1800" dirty="0">
                <a:solidFill>
                  <a:srgbClr val="003C3C"/>
                </a:solidFill>
                <a:latin typeface="Outfit" pitchFamily="2" charset="0"/>
              </a:rPr>
              <a:t>.</a:t>
            </a:r>
          </a:p>
          <a:p>
            <a:pPr marL="285750" indent="-285750"/>
            <a:r>
              <a:rPr lang="en-GB" sz="1800" dirty="0">
                <a:solidFill>
                  <a:srgbClr val="003C3C"/>
                </a:solidFill>
                <a:latin typeface="Outfit" pitchFamily="2" charset="0"/>
              </a:rPr>
              <a:t>Attend ‘</a:t>
            </a:r>
            <a:r>
              <a:rPr lang="en-GB" sz="1800" dirty="0">
                <a:solidFill>
                  <a:srgbClr val="003C3C"/>
                </a:solidFill>
                <a:latin typeface="Outfit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Your Options Your Future</a:t>
            </a:r>
            <a:r>
              <a:rPr lang="en-GB" sz="1800" dirty="0">
                <a:solidFill>
                  <a:srgbClr val="003C3C"/>
                </a:solidFill>
                <a:latin typeface="Outfit" pitchFamily="2" charset="0"/>
              </a:rPr>
              <a:t>’.</a:t>
            </a:r>
          </a:p>
          <a:p>
            <a:endParaRPr lang="en-GB" sz="2000" dirty="0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AE6E8CC1-6E4C-3C12-736F-628A538DB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014" y="398297"/>
            <a:ext cx="11219971" cy="615900"/>
          </a:xfrm>
        </p:spPr>
        <p:txBody>
          <a:bodyPr/>
          <a:lstStyle/>
          <a:p>
            <a:pPr algn="l"/>
            <a:r>
              <a:rPr lang="en-GB" sz="3800" dirty="0">
                <a:solidFill>
                  <a:srgbClr val="003C3C"/>
                </a:solidFill>
              </a:rPr>
              <a:t>Reflect: Values, strengths, traits, ambitions</a:t>
            </a:r>
            <a:br>
              <a:rPr lang="en-GB" sz="3800" dirty="0">
                <a:solidFill>
                  <a:srgbClr val="003C3C"/>
                </a:solidFill>
              </a:rPr>
            </a:br>
            <a:r>
              <a:rPr lang="en-GB" sz="3800" dirty="0">
                <a:solidFill>
                  <a:srgbClr val="003C3C"/>
                </a:solidFill>
              </a:rPr>
              <a:t>and skills.</a:t>
            </a:r>
            <a:br>
              <a:rPr lang="en-GB" sz="3800" dirty="0">
                <a:solidFill>
                  <a:srgbClr val="003C3C"/>
                </a:solidFill>
              </a:rPr>
            </a:br>
            <a:endParaRPr lang="en-GB" sz="3800" dirty="0">
              <a:solidFill>
                <a:srgbClr val="003C3C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D52940B-9DCC-9EC3-60B4-B0F86FF28155}"/>
              </a:ext>
            </a:extLst>
          </p:cNvPr>
          <p:cNvGrpSpPr/>
          <p:nvPr/>
        </p:nvGrpSpPr>
        <p:grpSpPr>
          <a:xfrm>
            <a:off x="10214253" y="4690839"/>
            <a:ext cx="1789173" cy="1751607"/>
            <a:chOff x="10214253" y="4865015"/>
            <a:chExt cx="1789173" cy="175160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758DDFB-2E4A-3A9E-E95F-69B852A3E90F}"/>
                </a:ext>
              </a:extLst>
            </p:cNvPr>
            <p:cNvSpPr/>
            <p:nvPr/>
          </p:nvSpPr>
          <p:spPr>
            <a:xfrm>
              <a:off x="10214253" y="4865015"/>
              <a:ext cx="1789173" cy="1751607"/>
            </a:xfrm>
            <a:prstGeom prst="rect">
              <a:avLst/>
            </a:prstGeom>
            <a:solidFill>
              <a:srgbClr val="00DCA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7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58D43EFF-473A-8E8F-E0DB-03F5DE9A7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12981" y="4944960"/>
              <a:ext cx="1591716" cy="1591716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873BC93-B4CA-7AE1-B533-844261B822F1}"/>
              </a:ext>
            </a:extLst>
          </p:cNvPr>
          <p:cNvGrpSpPr/>
          <p:nvPr/>
        </p:nvGrpSpPr>
        <p:grpSpPr>
          <a:xfrm>
            <a:off x="10460736" y="116096"/>
            <a:ext cx="1542690" cy="1472816"/>
            <a:chOff x="9785310" y="4416986"/>
            <a:chExt cx="2062263" cy="209144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8F3C326-FF42-B809-781B-B89BBB933FE8}"/>
                </a:ext>
              </a:extLst>
            </p:cNvPr>
            <p:cNvSpPr/>
            <p:nvPr/>
          </p:nvSpPr>
          <p:spPr>
            <a:xfrm>
              <a:off x="9785310" y="4416986"/>
              <a:ext cx="2062263" cy="2091447"/>
            </a:xfrm>
            <a:prstGeom prst="rect">
              <a:avLst/>
            </a:prstGeom>
            <a:solidFill>
              <a:srgbClr val="00DCA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 descr="Career Zone Podcast">
              <a:extLst>
                <a:ext uri="{FF2B5EF4-FFF2-40B4-BE49-F238E27FC236}">
                  <a16:creationId xmlns:a16="http://schemas.microsoft.com/office/drawing/2014/main" id="{28C95F5E-7E05-DCF0-C078-DB0D4DC84E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52899" y="4499167"/>
              <a:ext cx="1927083" cy="19270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24168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ircular chart with text&#10;&#10;AI-generated content may be incorrect.">
            <a:extLst>
              <a:ext uri="{FF2B5EF4-FFF2-40B4-BE49-F238E27FC236}">
                <a16:creationId xmlns:a16="http://schemas.microsoft.com/office/drawing/2014/main" id="{B5F77EEC-D81B-8156-D7FD-6992D907A4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176" y="1700228"/>
            <a:ext cx="6740672" cy="3791628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013BFB19-B7B9-EC4D-DD5E-2EA8DC197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130" y="383060"/>
            <a:ext cx="11219971" cy="1472815"/>
          </a:xfrm>
        </p:spPr>
        <p:txBody>
          <a:bodyPr/>
          <a:lstStyle/>
          <a:p>
            <a:pPr algn="l"/>
            <a:r>
              <a:rPr lang="en-GB" sz="4000" dirty="0"/>
              <a:t>Explore: Occupational research, industry </a:t>
            </a:r>
            <a:br>
              <a:rPr lang="en-GB" sz="4000" dirty="0"/>
            </a:br>
            <a:r>
              <a:rPr lang="en-GB" sz="4000" dirty="0"/>
              <a:t>trends, career options.</a:t>
            </a:r>
            <a:endParaRPr lang="en-GB" sz="3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9CEDD0-CE88-4FB9-F59E-E73FF0026012}"/>
              </a:ext>
            </a:extLst>
          </p:cNvPr>
          <p:cNvSpPr txBox="1"/>
          <p:nvPr/>
        </p:nvSpPr>
        <p:spPr>
          <a:xfrm>
            <a:off x="4591513" y="1938545"/>
            <a:ext cx="738323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3C3C"/>
                </a:solidFill>
                <a:latin typeface="Outfit" pitchFamily="2" charset="0"/>
              </a:rPr>
              <a:t>Exploring your options involves expanding your knowledge of the range of occupations, sectors and organisations that may be of interest to you. </a:t>
            </a:r>
          </a:p>
          <a:p>
            <a:endParaRPr lang="en-GB" dirty="0">
              <a:solidFill>
                <a:srgbClr val="003C3C"/>
              </a:solidFill>
              <a:latin typeface="Outfit" pitchFamily="2" charset="0"/>
            </a:endParaRPr>
          </a:p>
          <a:p>
            <a:r>
              <a:rPr lang="en-GB" dirty="0">
                <a:solidFill>
                  <a:srgbClr val="003C3C"/>
                </a:solidFill>
                <a:latin typeface="Outfit" pitchFamily="2" charset="0"/>
              </a:rPr>
              <a:t>Look at our </a:t>
            </a:r>
            <a:r>
              <a:rPr lang="en-GB" dirty="0">
                <a:solidFill>
                  <a:srgbClr val="003C3C"/>
                </a:solidFill>
                <a:latin typeface="Outfit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sector pages</a:t>
            </a:r>
            <a:r>
              <a:rPr lang="en-GB" dirty="0">
                <a:solidFill>
                  <a:srgbClr val="003C3C"/>
                </a:solidFill>
                <a:latin typeface="Outfit" pitchFamily="2" charset="0"/>
              </a:rPr>
              <a:t>, attend </a:t>
            </a:r>
            <a:r>
              <a:rPr lang="en-GB" dirty="0">
                <a:solidFill>
                  <a:srgbClr val="003C3C"/>
                </a:solidFill>
                <a:latin typeface="Outfit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careers fairs </a:t>
            </a:r>
            <a:r>
              <a:rPr lang="en-GB" dirty="0">
                <a:solidFill>
                  <a:srgbClr val="003C3C"/>
                </a:solidFill>
                <a:latin typeface="Outfit" pitchFamily="2" charset="0"/>
              </a:rPr>
              <a:t>and </a:t>
            </a:r>
            <a:r>
              <a:rPr lang="en-GB" dirty="0">
                <a:solidFill>
                  <a:srgbClr val="003C3C"/>
                </a:solidFill>
                <a:latin typeface="Outfit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develop your network. </a:t>
            </a:r>
            <a:endParaRPr lang="en-GB" dirty="0">
              <a:solidFill>
                <a:srgbClr val="003C3C"/>
              </a:solidFill>
              <a:latin typeface="Outfit" pitchFamily="2" charset="0"/>
            </a:endParaRPr>
          </a:p>
          <a:p>
            <a:endParaRPr lang="en-GB" dirty="0">
              <a:solidFill>
                <a:srgbClr val="003C3C"/>
              </a:solidFill>
              <a:latin typeface="Outfit" pitchFamily="2" charset="0"/>
            </a:endParaRPr>
          </a:p>
          <a:p>
            <a:r>
              <a:rPr lang="en-GB" dirty="0">
                <a:solidFill>
                  <a:srgbClr val="003C3C"/>
                </a:solidFill>
                <a:latin typeface="Outfit" pitchFamily="2" charset="0"/>
              </a:rPr>
              <a:t>You need to think about what it would be like to work in a range of roles in a variety of organisations and what you need to do to gain employment. </a:t>
            </a:r>
          </a:p>
          <a:p>
            <a:endParaRPr lang="en-GB" dirty="0">
              <a:solidFill>
                <a:srgbClr val="003C3C"/>
              </a:solidFill>
              <a:latin typeface="Outfit" pitchFamily="2" charset="0"/>
            </a:endParaRPr>
          </a:p>
          <a:p>
            <a:r>
              <a:rPr lang="en-GB" dirty="0">
                <a:solidFill>
                  <a:srgbClr val="003C3C"/>
                </a:solidFill>
                <a:latin typeface="Outfit" pitchFamily="2" charset="0"/>
              </a:rPr>
              <a:t>Do you need specific training, qualifications or</a:t>
            </a:r>
          </a:p>
          <a:p>
            <a:r>
              <a:rPr lang="en-GB" dirty="0">
                <a:solidFill>
                  <a:srgbClr val="003C3C"/>
                </a:solidFill>
                <a:latin typeface="Outfit" pitchFamily="2" charset="0"/>
              </a:rPr>
              <a:t>skills for your desired role? </a:t>
            </a:r>
          </a:p>
          <a:p>
            <a:endParaRPr lang="en-GB" dirty="0">
              <a:solidFill>
                <a:srgbClr val="003C3C"/>
              </a:solidFill>
              <a:latin typeface="Outfit" pitchFamily="2" charset="0"/>
            </a:endParaRPr>
          </a:p>
          <a:p>
            <a:r>
              <a:rPr lang="en-GB" dirty="0">
                <a:solidFill>
                  <a:srgbClr val="003C3C"/>
                </a:solidFill>
                <a:latin typeface="Outfit" pitchFamily="2" charset="0"/>
              </a:rPr>
              <a:t>This takes a lot of research.  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1D90D8E-BCC1-FC20-D47F-3B687571CB0E}"/>
              </a:ext>
            </a:extLst>
          </p:cNvPr>
          <p:cNvGrpSpPr/>
          <p:nvPr/>
        </p:nvGrpSpPr>
        <p:grpSpPr>
          <a:xfrm>
            <a:off x="10460736" y="116096"/>
            <a:ext cx="1542690" cy="1472816"/>
            <a:chOff x="9785310" y="4416986"/>
            <a:chExt cx="2062263" cy="209144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C0B4758-5332-131A-EDC4-F6D6F43A49FC}"/>
                </a:ext>
              </a:extLst>
            </p:cNvPr>
            <p:cNvSpPr/>
            <p:nvPr/>
          </p:nvSpPr>
          <p:spPr>
            <a:xfrm>
              <a:off x="9785310" y="4416986"/>
              <a:ext cx="2062263" cy="2091447"/>
            </a:xfrm>
            <a:prstGeom prst="rect">
              <a:avLst/>
            </a:prstGeom>
            <a:solidFill>
              <a:srgbClr val="00DCA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1" name="Picture 10" descr="Career Zone Podcast">
              <a:extLst>
                <a:ext uri="{FF2B5EF4-FFF2-40B4-BE49-F238E27FC236}">
                  <a16:creationId xmlns:a16="http://schemas.microsoft.com/office/drawing/2014/main" id="{4107B9E0-7B2A-59C7-77C5-CD506AF121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52899" y="4499167"/>
              <a:ext cx="1927083" cy="19270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8825DC9-CB8D-F223-6DDE-380D75110798}"/>
              </a:ext>
            </a:extLst>
          </p:cNvPr>
          <p:cNvGrpSpPr/>
          <p:nvPr/>
        </p:nvGrpSpPr>
        <p:grpSpPr>
          <a:xfrm>
            <a:off x="10214253" y="4690839"/>
            <a:ext cx="1789173" cy="1751607"/>
            <a:chOff x="10214253" y="4865015"/>
            <a:chExt cx="1789173" cy="175160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DB7ECCB-7937-029C-9CA3-5D769933D5A3}"/>
                </a:ext>
              </a:extLst>
            </p:cNvPr>
            <p:cNvSpPr/>
            <p:nvPr/>
          </p:nvSpPr>
          <p:spPr>
            <a:xfrm>
              <a:off x="10214253" y="4865015"/>
              <a:ext cx="1789173" cy="1751607"/>
            </a:xfrm>
            <a:prstGeom prst="rect">
              <a:avLst/>
            </a:prstGeom>
            <a:solidFill>
              <a:srgbClr val="00DCA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Picture 13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6F387FC7-9BC6-7C5B-2B32-13707E1C6C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12981" y="4944960"/>
              <a:ext cx="1591715" cy="15917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2526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ircular chart with text&#10;&#10;AI-generated content may be incorrect.">
            <a:extLst>
              <a:ext uri="{FF2B5EF4-FFF2-40B4-BE49-F238E27FC236}">
                <a16:creationId xmlns:a16="http://schemas.microsoft.com/office/drawing/2014/main" id="{625DF2F9-B481-7FB7-E2B3-97F2CE8513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9197" y="1731510"/>
            <a:ext cx="6744531" cy="3793799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E974BB3D-77AF-8742-F0E0-106E9A163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014" y="431750"/>
            <a:ext cx="11219971" cy="615900"/>
          </a:xfrm>
        </p:spPr>
        <p:txBody>
          <a:bodyPr/>
          <a:lstStyle/>
          <a:p>
            <a:pPr algn="l"/>
            <a:r>
              <a:rPr lang="en-GB" sz="4000" dirty="0"/>
              <a:t>Focus: Decision making, goal setting, </a:t>
            </a:r>
            <a:br>
              <a:rPr lang="en-GB" sz="4000" dirty="0"/>
            </a:br>
            <a:r>
              <a:rPr lang="en-GB" sz="4000" dirty="0"/>
              <a:t>action planning and work experience</a:t>
            </a:r>
            <a:endParaRPr lang="en-GB" sz="3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14E60E-4D78-E6E7-0762-3FBBDC1A032D}"/>
              </a:ext>
            </a:extLst>
          </p:cNvPr>
          <p:cNvSpPr txBox="1"/>
          <p:nvPr/>
        </p:nvSpPr>
        <p:spPr>
          <a:xfrm>
            <a:off x="4526430" y="1852878"/>
            <a:ext cx="72926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3C3C"/>
                </a:solidFill>
                <a:latin typeface="Outfit" pitchFamily="2" charset="0"/>
              </a:rPr>
              <a:t>Once you have done your research, you’ll need to start making informed and realistic decisions to narrow down your options. </a:t>
            </a:r>
          </a:p>
          <a:p>
            <a:endParaRPr lang="en-GB" dirty="0">
              <a:solidFill>
                <a:srgbClr val="003C3C"/>
              </a:solidFill>
              <a:latin typeface="Outfit" pitchFamily="2" charset="0"/>
            </a:endParaRPr>
          </a:p>
          <a:p>
            <a:r>
              <a:rPr lang="en-GB" dirty="0">
                <a:solidFill>
                  <a:srgbClr val="003C3C"/>
                </a:solidFill>
                <a:latin typeface="Outfit" pitchFamily="2" charset="0"/>
              </a:rPr>
              <a:t>This may involve exploring several options, so you will need to be flexible and adaptable in your approach. </a:t>
            </a:r>
          </a:p>
          <a:p>
            <a:endParaRPr lang="en-GB" dirty="0">
              <a:solidFill>
                <a:srgbClr val="003C3C"/>
              </a:solidFill>
              <a:latin typeface="Outfit" pitchFamily="2" charset="0"/>
            </a:endParaRPr>
          </a:p>
          <a:p>
            <a:r>
              <a:rPr lang="en-GB" dirty="0">
                <a:solidFill>
                  <a:srgbClr val="003C3C"/>
                </a:solidFill>
                <a:latin typeface="Outfit" pitchFamily="2" charset="0"/>
              </a:rPr>
              <a:t>Gaining relevant work experience, attending employer events and careers fairs to talk to specific employers will help you in this process.</a:t>
            </a:r>
          </a:p>
          <a:p>
            <a:endParaRPr lang="en-GB" dirty="0">
              <a:solidFill>
                <a:srgbClr val="003C3C"/>
              </a:solidFill>
              <a:latin typeface="Outfit" pitchFamily="2" charset="0"/>
            </a:endParaRPr>
          </a:p>
          <a:p>
            <a:r>
              <a:rPr lang="en-GB" dirty="0">
                <a:solidFill>
                  <a:srgbClr val="003C3C"/>
                </a:solidFill>
                <a:latin typeface="Outfit" pitchFamily="2" charset="0"/>
              </a:rPr>
              <a:t>The groundwork of self- awareness will be critical in keeping you </a:t>
            </a:r>
          </a:p>
          <a:p>
            <a:r>
              <a:rPr lang="en-GB" dirty="0">
                <a:solidFill>
                  <a:srgbClr val="003C3C"/>
                </a:solidFill>
                <a:latin typeface="Outfit" pitchFamily="2" charset="0"/>
              </a:rPr>
              <a:t>motivated and helping you to set your goals. 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619251F-D6B5-1805-06CE-C552F377FFC2}"/>
              </a:ext>
            </a:extLst>
          </p:cNvPr>
          <p:cNvGrpSpPr/>
          <p:nvPr/>
        </p:nvGrpSpPr>
        <p:grpSpPr>
          <a:xfrm>
            <a:off x="10214253" y="4690839"/>
            <a:ext cx="1789173" cy="1751607"/>
            <a:chOff x="10262732" y="4834535"/>
            <a:chExt cx="1789173" cy="175160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C6C3EE6-0ABC-F044-A37F-9732D6D0492A}"/>
                </a:ext>
              </a:extLst>
            </p:cNvPr>
            <p:cNvSpPr/>
            <p:nvPr/>
          </p:nvSpPr>
          <p:spPr>
            <a:xfrm>
              <a:off x="10262732" y="4834535"/>
              <a:ext cx="1789173" cy="1751607"/>
            </a:xfrm>
            <a:prstGeom prst="rect">
              <a:avLst/>
            </a:prstGeom>
            <a:solidFill>
              <a:srgbClr val="00DCA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Picture 13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772A8C9E-ABE3-89AD-515C-D981315696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61460" y="4914480"/>
              <a:ext cx="1591715" cy="1591715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609FE7D-E1AE-F77B-8381-44713F031751}"/>
              </a:ext>
            </a:extLst>
          </p:cNvPr>
          <p:cNvGrpSpPr/>
          <p:nvPr/>
        </p:nvGrpSpPr>
        <p:grpSpPr>
          <a:xfrm>
            <a:off x="10460736" y="116096"/>
            <a:ext cx="1542690" cy="1472816"/>
            <a:chOff x="9785310" y="4416986"/>
            <a:chExt cx="2062263" cy="209144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109AEB6-3662-283B-A805-B8350B944A79}"/>
                </a:ext>
              </a:extLst>
            </p:cNvPr>
            <p:cNvSpPr/>
            <p:nvPr/>
          </p:nvSpPr>
          <p:spPr>
            <a:xfrm>
              <a:off x="9785310" y="4416986"/>
              <a:ext cx="2062263" cy="2091447"/>
            </a:xfrm>
            <a:prstGeom prst="rect">
              <a:avLst/>
            </a:prstGeom>
            <a:solidFill>
              <a:srgbClr val="00DCA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" name="Picture 5" descr="Career Zone Podcast">
              <a:extLst>
                <a:ext uri="{FF2B5EF4-FFF2-40B4-BE49-F238E27FC236}">
                  <a16:creationId xmlns:a16="http://schemas.microsoft.com/office/drawing/2014/main" id="{FE758C3E-EB48-E399-C157-D089C17BC0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52899" y="4499167"/>
              <a:ext cx="1927083" cy="19270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7808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E0747-9940-A976-7F3C-9F835E921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A0A739C0-32AE-F37B-DBC8-67EA2B497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87" y="438236"/>
            <a:ext cx="11219971" cy="615900"/>
          </a:xfrm>
        </p:spPr>
        <p:txBody>
          <a:bodyPr/>
          <a:lstStyle/>
          <a:p>
            <a:pPr algn="l"/>
            <a:r>
              <a:rPr lang="en-GB" sz="4000" dirty="0"/>
              <a:t>Act: Gaining experience, connecting with employers, job search and applications.</a:t>
            </a:r>
            <a:endParaRPr lang="en-GB" sz="3800" dirty="0"/>
          </a:p>
        </p:txBody>
      </p:sp>
      <p:pic>
        <p:nvPicPr>
          <p:cNvPr id="3" name="Picture 2" descr="A circular diagram of career development&#10;&#10;AI-generated content may be incorrect.">
            <a:extLst>
              <a:ext uri="{FF2B5EF4-FFF2-40B4-BE49-F238E27FC236}">
                <a16:creationId xmlns:a16="http://schemas.microsoft.com/office/drawing/2014/main" id="{A28F2A47-8F14-42F7-F064-D187F704AC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0119" y="1729279"/>
            <a:ext cx="6748498" cy="37960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F7EE50C-1766-6FAC-788C-C857D98D58AC}"/>
              </a:ext>
            </a:extLst>
          </p:cNvPr>
          <p:cNvSpPr txBox="1"/>
          <p:nvPr/>
        </p:nvSpPr>
        <p:spPr>
          <a:xfrm>
            <a:off x="4705202" y="2196264"/>
            <a:ext cx="664082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3C3C"/>
                </a:solidFill>
                <a:latin typeface="Outfit" pitchFamily="2" charset="0"/>
              </a:rPr>
              <a:t>How do you get from where you are now to where you want to be? </a:t>
            </a:r>
          </a:p>
          <a:p>
            <a:endParaRPr lang="en-GB" sz="2000" dirty="0">
              <a:solidFill>
                <a:srgbClr val="003C3C"/>
              </a:solidFill>
              <a:latin typeface="Outfit" pitchFamily="2" charset="0"/>
            </a:endParaRPr>
          </a:p>
          <a:p>
            <a:r>
              <a:rPr lang="en-GB" sz="2000" dirty="0">
                <a:solidFill>
                  <a:srgbClr val="003C3C"/>
                </a:solidFill>
                <a:latin typeface="Outfit" pitchFamily="2" charset="0"/>
              </a:rPr>
              <a:t>What is the recruitment process for the careers that interests you? </a:t>
            </a:r>
          </a:p>
          <a:p>
            <a:endParaRPr lang="en-GB" sz="2000" dirty="0">
              <a:solidFill>
                <a:srgbClr val="003C3C"/>
              </a:solidFill>
              <a:latin typeface="Outfit" pitchFamily="2" charset="0"/>
            </a:endParaRPr>
          </a:p>
          <a:p>
            <a:r>
              <a:rPr lang="en-GB" sz="2000" dirty="0">
                <a:solidFill>
                  <a:srgbClr val="003C3C"/>
                </a:solidFill>
                <a:latin typeface="Outfit" pitchFamily="2" charset="0"/>
              </a:rPr>
              <a:t>What action do you need to take to enable you to move smoothly into your career of choice?  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5AF41BA-7871-DF5F-3840-F4F243668E80}"/>
              </a:ext>
            </a:extLst>
          </p:cNvPr>
          <p:cNvGrpSpPr/>
          <p:nvPr/>
        </p:nvGrpSpPr>
        <p:grpSpPr>
          <a:xfrm>
            <a:off x="10214253" y="4690840"/>
            <a:ext cx="1789173" cy="1751607"/>
            <a:chOff x="10214253" y="4865015"/>
            <a:chExt cx="1789173" cy="175160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A11D732-440E-E3DC-6C27-EBB5CD8C942C}"/>
                </a:ext>
              </a:extLst>
            </p:cNvPr>
            <p:cNvSpPr/>
            <p:nvPr/>
          </p:nvSpPr>
          <p:spPr>
            <a:xfrm>
              <a:off x="10214253" y="4865015"/>
              <a:ext cx="1789173" cy="1751607"/>
            </a:xfrm>
            <a:prstGeom prst="rect">
              <a:avLst/>
            </a:prstGeom>
            <a:solidFill>
              <a:srgbClr val="00DCA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7" name="Picture 16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9192D3DB-051C-9701-6E1F-5145B55E5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12981" y="4944960"/>
              <a:ext cx="1591716" cy="1591716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BA1E340-63C8-5CBC-C225-61E3166D9235}"/>
              </a:ext>
            </a:extLst>
          </p:cNvPr>
          <p:cNvGrpSpPr/>
          <p:nvPr/>
        </p:nvGrpSpPr>
        <p:grpSpPr>
          <a:xfrm>
            <a:off x="10460736" y="116096"/>
            <a:ext cx="1542690" cy="1472816"/>
            <a:chOff x="9785310" y="4416986"/>
            <a:chExt cx="2062263" cy="209144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EDC87A6-5DA4-398D-3CD6-13A7840E69AE}"/>
                </a:ext>
              </a:extLst>
            </p:cNvPr>
            <p:cNvSpPr/>
            <p:nvPr/>
          </p:nvSpPr>
          <p:spPr>
            <a:xfrm>
              <a:off x="9785310" y="4416986"/>
              <a:ext cx="2062263" cy="2091447"/>
            </a:xfrm>
            <a:prstGeom prst="rect">
              <a:avLst/>
            </a:prstGeom>
            <a:solidFill>
              <a:srgbClr val="00DCA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" name="Picture 5" descr="Career Zone Podcast">
              <a:extLst>
                <a:ext uri="{FF2B5EF4-FFF2-40B4-BE49-F238E27FC236}">
                  <a16:creationId xmlns:a16="http://schemas.microsoft.com/office/drawing/2014/main" id="{EF74E679-A934-EB70-1DEA-0FEEC7A86A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52899" y="4499167"/>
              <a:ext cx="1927083" cy="19270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28594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DC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V="1">
            <a:off x="-168251" y="3611614"/>
            <a:ext cx="3427337" cy="3090835"/>
          </a:xfrm>
          <a:custGeom>
            <a:avLst/>
            <a:gdLst/>
            <a:ahLst/>
            <a:cxnLst/>
            <a:rect l="l" t="t" r="r" b="b"/>
            <a:pathLst>
              <a:path w="5141006" h="4636252">
                <a:moveTo>
                  <a:pt x="0" y="4636252"/>
                </a:moveTo>
                <a:lnTo>
                  <a:pt x="5141006" y="4636252"/>
                </a:lnTo>
                <a:lnTo>
                  <a:pt x="5141006" y="0"/>
                </a:lnTo>
                <a:lnTo>
                  <a:pt x="0" y="0"/>
                </a:lnTo>
                <a:lnTo>
                  <a:pt x="0" y="463625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3" name="Freeform 3"/>
          <p:cNvSpPr/>
          <p:nvPr/>
        </p:nvSpPr>
        <p:spPr>
          <a:xfrm>
            <a:off x="30849" y="3326954"/>
            <a:ext cx="2701077" cy="3543746"/>
          </a:xfrm>
          <a:custGeom>
            <a:avLst/>
            <a:gdLst/>
            <a:ahLst/>
            <a:cxnLst/>
            <a:rect l="l" t="t" r="r" b="b"/>
            <a:pathLst>
              <a:path w="4051616" h="5315619">
                <a:moveTo>
                  <a:pt x="0" y="0"/>
                </a:moveTo>
                <a:lnTo>
                  <a:pt x="4051616" y="0"/>
                </a:lnTo>
                <a:lnTo>
                  <a:pt x="4051616" y="5315619"/>
                </a:lnTo>
                <a:lnTo>
                  <a:pt x="0" y="53156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0766" r="-32473"/>
            </a:stretch>
          </a:blipFill>
        </p:spPr>
        <p:txBody>
          <a:bodyPr/>
          <a:lstStyle/>
          <a:p>
            <a:endParaRPr lang="en-GB" sz="1200"/>
          </a:p>
        </p:txBody>
      </p:sp>
      <p:grpSp>
        <p:nvGrpSpPr>
          <p:cNvPr id="4" name="Group 4"/>
          <p:cNvGrpSpPr/>
          <p:nvPr/>
        </p:nvGrpSpPr>
        <p:grpSpPr>
          <a:xfrm>
            <a:off x="0" y="154407"/>
            <a:ext cx="12192000" cy="1307463"/>
            <a:chOff x="0" y="0"/>
            <a:chExt cx="5073130" cy="52040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073130" cy="520407"/>
            </a:xfrm>
            <a:custGeom>
              <a:avLst/>
              <a:gdLst/>
              <a:ahLst/>
              <a:cxnLst/>
              <a:rect l="l" t="t" r="r" b="b"/>
              <a:pathLst>
                <a:path w="5073130" h="520407">
                  <a:moveTo>
                    <a:pt x="0" y="0"/>
                  </a:moveTo>
                  <a:lnTo>
                    <a:pt x="5073130" y="0"/>
                  </a:lnTo>
                  <a:lnTo>
                    <a:pt x="5073130" y="520407"/>
                  </a:lnTo>
                  <a:lnTo>
                    <a:pt x="0" y="520407"/>
                  </a:lnTo>
                  <a:close/>
                </a:path>
              </a:pathLst>
            </a:custGeom>
            <a:solidFill>
              <a:srgbClr val="F3D54E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5073130" cy="510882"/>
            </a:xfrm>
            <a:prstGeom prst="rect">
              <a:avLst/>
            </a:prstGeom>
          </p:spPr>
          <p:txBody>
            <a:bodyPr lIns="21009" tIns="21009" rIns="21009" bIns="21009" rtlCol="0" anchor="ctr"/>
            <a:lstStyle/>
            <a:p>
              <a:pPr algn="ctr">
                <a:lnSpc>
                  <a:spcPts val="1464"/>
                </a:lnSpc>
              </a:pPr>
              <a:endParaRPr sz="1200"/>
            </a:p>
          </p:txBody>
        </p:sp>
      </p:grpSp>
      <p:sp>
        <p:nvSpPr>
          <p:cNvPr id="8" name="Freeform 8"/>
          <p:cNvSpPr/>
          <p:nvPr/>
        </p:nvSpPr>
        <p:spPr>
          <a:xfrm flipH="1" flipV="1">
            <a:off x="9321110" y="-94627"/>
            <a:ext cx="2870889" cy="2589020"/>
          </a:xfrm>
          <a:custGeom>
            <a:avLst/>
            <a:gdLst/>
            <a:ahLst/>
            <a:cxnLst/>
            <a:rect l="l" t="t" r="r" b="b"/>
            <a:pathLst>
              <a:path w="4306334" h="3883530">
                <a:moveTo>
                  <a:pt x="4306334" y="3883530"/>
                </a:moveTo>
                <a:lnTo>
                  <a:pt x="0" y="3883530"/>
                </a:lnTo>
                <a:lnTo>
                  <a:pt x="0" y="0"/>
                </a:lnTo>
                <a:lnTo>
                  <a:pt x="4306334" y="0"/>
                </a:lnTo>
                <a:lnTo>
                  <a:pt x="4306334" y="388353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12" name="Freeform 12"/>
          <p:cNvSpPr/>
          <p:nvPr/>
        </p:nvSpPr>
        <p:spPr>
          <a:xfrm>
            <a:off x="7863073" y="403204"/>
            <a:ext cx="2916075" cy="809869"/>
          </a:xfrm>
          <a:custGeom>
            <a:avLst/>
            <a:gdLst/>
            <a:ahLst/>
            <a:cxnLst/>
            <a:rect l="l" t="t" r="r" b="b"/>
            <a:pathLst>
              <a:path w="4374112" h="1214804">
                <a:moveTo>
                  <a:pt x="0" y="0"/>
                </a:moveTo>
                <a:lnTo>
                  <a:pt x="4374112" y="0"/>
                </a:lnTo>
                <a:lnTo>
                  <a:pt x="4374112" y="1214804"/>
                </a:lnTo>
                <a:lnTo>
                  <a:pt x="0" y="12148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674"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13" name="TextBox 13"/>
          <p:cNvSpPr txBox="1"/>
          <p:nvPr/>
        </p:nvSpPr>
        <p:spPr>
          <a:xfrm>
            <a:off x="2674776" y="4879148"/>
            <a:ext cx="8960439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59851" lvl="1" indent="-179926">
              <a:lnSpc>
                <a:spcPts val="1833"/>
              </a:lnSpc>
              <a:buFont typeface="Arial"/>
              <a:buChar char="•"/>
            </a:pPr>
            <a:r>
              <a:rPr lang="en-US" sz="1666" dirty="0">
                <a:solidFill>
                  <a:srgbClr val="003C3C"/>
                </a:solidFill>
                <a:latin typeface="Outfit" pitchFamily="2" charset="0"/>
                <a:ea typeface="Outfit 1"/>
                <a:cs typeface="Outfit 1"/>
                <a:sym typeface="Outfit 1"/>
              </a:rPr>
              <a:t>Gain an insight into recruitment processes and support available through reasonable adjustments.</a:t>
            </a:r>
          </a:p>
        </p:txBody>
      </p:sp>
      <p:sp>
        <p:nvSpPr>
          <p:cNvPr id="14" name="Freeform 14"/>
          <p:cNvSpPr/>
          <p:nvPr/>
        </p:nvSpPr>
        <p:spPr>
          <a:xfrm>
            <a:off x="5209012" y="5477965"/>
            <a:ext cx="1181406" cy="1022891"/>
          </a:xfrm>
          <a:custGeom>
            <a:avLst/>
            <a:gdLst/>
            <a:ahLst/>
            <a:cxnLst/>
            <a:rect l="l" t="t" r="r" b="b"/>
            <a:pathLst>
              <a:path w="1772109" h="1534337">
                <a:moveTo>
                  <a:pt x="0" y="0"/>
                </a:moveTo>
                <a:lnTo>
                  <a:pt x="1772109" y="0"/>
                </a:lnTo>
                <a:lnTo>
                  <a:pt x="1772109" y="1534337"/>
                </a:lnTo>
                <a:lnTo>
                  <a:pt x="0" y="153433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15" name="TextBox 15"/>
          <p:cNvSpPr txBox="1"/>
          <p:nvPr/>
        </p:nvSpPr>
        <p:spPr>
          <a:xfrm>
            <a:off x="2972593" y="5764661"/>
            <a:ext cx="2330607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33"/>
              </a:lnSpc>
            </a:pPr>
            <a:r>
              <a:rPr lang="en-US" sz="1666" dirty="0">
                <a:solidFill>
                  <a:srgbClr val="003C3C"/>
                </a:solidFill>
                <a:latin typeface="Outfit" pitchFamily="2" charset="0"/>
                <a:ea typeface="Outfit 1"/>
                <a:cs typeface="Outfit 1"/>
                <a:sym typeface="Outfit 1"/>
              </a:rPr>
              <a:t>And it counts towards the Exeter Award!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7038895" y="5240910"/>
            <a:ext cx="5153106" cy="1494994"/>
            <a:chOff x="0" y="0"/>
            <a:chExt cx="3616498" cy="60761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16498" cy="607610"/>
            </a:xfrm>
            <a:custGeom>
              <a:avLst/>
              <a:gdLst/>
              <a:ahLst/>
              <a:cxnLst/>
              <a:rect l="l" t="t" r="r" b="b"/>
              <a:pathLst>
                <a:path w="3616498" h="607610">
                  <a:moveTo>
                    <a:pt x="0" y="0"/>
                  </a:moveTo>
                  <a:lnTo>
                    <a:pt x="3616498" y="0"/>
                  </a:lnTo>
                  <a:lnTo>
                    <a:pt x="3616498" y="607610"/>
                  </a:lnTo>
                  <a:lnTo>
                    <a:pt x="0" y="607610"/>
                  </a:lnTo>
                  <a:close/>
                </a:path>
              </a:pathLst>
            </a:custGeom>
            <a:solidFill>
              <a:srgbClr val="F3D54E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9050"/>
              <a:ext cx="3616498" cy="588560"/>
            </a:xfrm>
            <a:prstGeom prst="rect">
              <a:avLst/>
            </a:prstGeom>
          </p:spPr>
          <p:txBody>
            <a:bodyPr lIns="22000" tIns="22000" rIns="22000" bIns="22000" rtlCol="0" anchor="ctr"/>
            <a:lstStyle/>
            <a:p>
              <a:pPr algn="ctr">
                <a:lnSpc>
                  <a:spcPts val="1533"/>
                </a:lnSpc>
              </a:pPr>
              <a:endParaRPr sz="1200"/>
            </a:p>
          </p:txBody>
        </p:sp>
      </p:grpSp>
      <p:sp>
        <p:nvSpPr>
          <p:cNvPr id="21" name="Freeform 21"/>
          <p:cNvSpPr/>
          <p:nvPr/>
        </p:nvSpPr>
        <p:spPr>
          <a:xfrm rot="541391">
            <a:off x="9495088" y="6196569"/>
            <a:ext cx="966286" cy="274183"/>
          </a:xfrm>
          <a:custGeom>
            <a:avLst/>
            <a:gdLst/>
            <a:ahLst/>
            <a:cxnLst/>
            <a:rect l="l" t="t" r="r" b="b"/>
            <a:pathLst>
              <a:path w="1449429" h="411275">
                <a:moveTo>
                  <a:pt x="0" y="0"/>
                </a:moveTo>
                <a:lnTo>
                  <a:pt x="1449429" y="0"/>
                </a:lnTo>
                <a:lnTo>
                  <a:pt x="1449429" y="411276"/>
                </a:lnTo>
                <a:lnTo>
                  <a:pt x="0" y="41127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22" name="TextBox 22"/>
          <p:cNvSpPr txBox="1"/>
          <p:nvPr/>
        </p:nvSpPr>
        <p:spPr>
          <a:xfrm>
            <a:off x="237608" y="550362"/>
            <a:ext cx="7914639" cy="51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62"/>
              </a:lnSpc>
            </a:pPr>
            <a:r>
              <a:rPr lang="en-US" sz="3809" spc="316" dirty="0">
                <a:solidFill>
                  <a:srgbClr val="003C3C"/>
                </a:solidFill>
                <a:latin typeface="Outfit Medium" pitchFamily="2" charset="0"/>
                <a:ea typeface="Outfit 2"/>
                <a:cs typeface="Outfit 2"/>
                <a:sym typeface="Outfit 2"/>
              </a:rPr>
              <a:t>Creating Career Confidence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37607" y="1601448"/>
            <a:ext cx="6419704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20"/>
              </a:lnSpc>
            </a:pPr>
            <a:r>
              <a:rPr lang="en-US" sz="2200" dirty="0">
                <a:solidFill>
                  <a:srgbClr val="003C3C"/>
                </a:solidFill>
                <a:latin typeface="Outfit Medium" pitchFamily="2" charset="0"/>
                <a:ea typeface="Outfit 2"/>
                <a:cs typeface="Outfit 2"/>
                <a:sym typeface="Outfit 2"/>
              </a:rPr>
              <a:t>Unsure about your next steps after university?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37607" y="2061188"/>
            <a:ext cx="11523243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33"/>
              </a:lnSpc>
            </a:pPr>
            <a:r>
              <a:rPr lang="en-US" sz="1666" dirty="0">
                <a:solidFill>
                  <a:srgbClr val="003C3C"/>
                </a:solidFill>
                <a:latin typeface="Outfit" pitchFamily="2" charset="0"/>
                <a:ea typeface="Outfit 1"/>
                <a:cs typeface="Outfit 1"/>
                <a:sym typeface="Outfit 1"/>
              </a:rPr>
              <a:t>University life can feel overwhelming, especially when thinking about the future. If you’re neurodivergent, have a mental health or longer-term health condition, physical disability, or specific learning difficulties </a:t>
            </a:r>
            <a:r>
              <a:rPr lang="en-US" sz="1666" dirty="0" err="1">
                <a:solidFill>
                  <a:srgbClr val="003C3C"/>
                </a:solidFill>
                <a:latin typeface="Outfit" pitchFamily="2" charset="0"/>
                <a:ea typeface="Outfit 1"/>
                <a:cs typeface="Outfit 1"/>
                <a:sym typeface="Outfit 1"/>
              </a:rPr>
              <a:t>eg.</a:t>
            </a:r>
            <a:r>
              <a:rPr lang="en-US" sz="1666" dirty="0">
                <a:solidFill>
                  <a:srgbClr val="003C3C"/>
                </a:solidFill>
                <a:latin typeface="Outfit" pitchFamily="2" charset="0"/>
                <a:ea typeface="Outfit 1"/>
                <a:cs typeface="Outfit 1"/>
                <a:sym typeface="Outfit 1"/>
              </a:rPr>
              <a:t> dyslexia, dyspraxia, this can be magnified even more. </a:t>
            </a:r>
          </a:p>
          <a:p>
            <a:pPr>
              <a:lnSpc>
                <a:spcPts val="1833"/>
              </a:lnSpc>
            </a:pPr>
            <a:endParaRPr lang="en-US" sz="1666" dirty="0">
              <a:solidFill>
                <a:srgbClr val="003C3C"/>
              </a:solidFill>
              <a:latin typeface="Outfit" pitchFamily="2" charset="0"/>
              <a:ea typeface="Outfit 1"/>
              <a:cs typeface="Outfit 1"/>
              <a:sym typeface="Outfit 1"/>
            </a:endParaRPr>
          </a:p>
          <a:p>
            <a:pPr>
              <a:lnSpc>
                <a:spcPts val="1833"/>
              </a:lnSpc>
            </a:pPr>
            <a:r>
              <a:rPr lang="en-US" sz="1666" dirty="0">
                <a:solidFill>
                  <a:srgbClr val="003C3C"/>
                </a:solidFill>
                <a:latin typeface="Outfit" pitchFamily="2" charset="0"/>
                <a:ea typeface="Outfit 1"/>
                <a:cs typeface="Outfit 1"/>
                <a:sym typeface="Outfit 1"/>
              </a:rPr>
              <a:t>Running online each term, Creating Career Confidence will help you: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674776" y="3403831"/>
            <a:ext cx="8960439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59851" lvl="1" indent="-179926">
              <a:lnSpc>
                <a:spcPts val="1833"/>
              </a:lnSpc>
              <a:buFont typeface="Arial"/>
              <a:buChar char="•"/>
            </a:pPr>
            <a:r>
              <a:rPr lang="en-US" sz="1666" dirty="0">
                <a:solidFill>
                  <a:srgbClr val="003C3C"/>
                </a:solidFill>
                <a:latin typeface="Outfit" pitchFamily="2" charset="0"/>
                <a:ea typeface="Outfit 1"/>
                <a:cs typeface="Outfit 1"/>
                <a:sym typeface="Outfit 1"/>
              </a:rPr>
              <a:t>Gain more confidence and increase resilience in approaching career decisions, including disclosing a disability.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674776" y="4047298"/>
            <a:ext cx="8847784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59851" lvl="1" indent="-179926">
              <a:lnSpc>
                <a:spcPts val="1833"/>
              </a:lnSpc>
              <a:buFont typeface="Arial"/>
              <a:buChar char="•"/>
            </a:pPr>
            <a:r>
              <a:rPr lang="en-US" sz="1666" dirty="0">
                <a:solidFill>
                  <a:srgbClr val="003C3C"/>
                </a:solidFill>
                <a:latin typeface="Outfit" pitchFamily="2" charset="0"/>
                <a:ea typeface="Outfit 1"/>
                <a:cs typeface="Outfit 1"/>
                <a:sym typeface="Outfit 1"/>
              </a:rPr>
              <a:t>Discover your strengths, skills and values.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674776" y="4424065"/>
            <a:ext cx="8960439" cy="268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59851" lvl="1" indent="-179926">
              <a:lnSpc>
                <a:spcPts val="2216"/>
              </a:lnSpc>
              <a:buFont typeface="Arial"/>
              <a:buChar char="•"/>
            </a:pPr>
            <a:r>
              <a:rPr lang="en-US" sz="1666" dirty="0">
                <a:solidFill>
                  <a:srgbClr val="003C3C"/>
                </a:solidFill>
                <a:latin typeface="Outfit" pitchFamily="2" charset="0"/>
                <a:ea typeface="Outfit 1"/>
                <a:cs typeface="Outfit 1"/>
                <a:sym typeface="Outfit 1"/>
              </a:rPr>
              <a:t>Explore how to find supportive employers and opportunities.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212146" y="5464787"/>
            <a:ext cx="3075251" cy="291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67"/>
              </a:lnSpc>
            </a:pPr>
            <a:r>
              <a:rPr lang="en-US" dirty="0">
                <a:solidFill>
                  <a:srgbClr val="003C3C"/>
                </a:solidFill>
                <a:latin typeface="Outfit" pitchFamily="2" charset="0"/>
                <a:ea typeface="Outfit 1"/>
                <a:cs typeface="Outfit 1"/>
                <a:sym typeface="Outfit 1"/>
              </a:rPr>
              <a:t>Open to all students.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212145" y="5865281"/>
            <a:ext cx="2948823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03"/>
              </a:lnSpc>
            </a:pPr>
            <a:r>
              <a:rPr lang="en-US" sz="1821" dirty="0">
                <a:solidFill>
                  <a:srgbClr val="003C3C"/>
                </a:solidFill>
                <a:latin typeface="Outfit" pitchFamily="2" charset="0"/>
                <a:ea typeface="Outfit 1"/>
                <a:cs typeface="Outfit 1"/>
                <a:sym typeface="Outfit 1"/>
              </a:rPr>
              <a:t>Find out more and sign up.</a:t>
            </a:r>
          </a:p>
        </p:txBody>
      </p:sp>
      <p:pic>
        <p:nvPicPr>
          <p:cNvPr id="32" name="Picture 3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A6D24C90-C0DF-AEE3-D702-D9A619F0BD5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5359400"/>
            <a:ext cx="1250793" cy="125079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57DCAF0-3F46-F914-3918-CBA3A2BD45FC}"/>
              </a:ext>
            </a:extLst>
          </p:cNvPr>
          <p:cNvSpPr/>
          <p:nvPr/>
        </p:nvSpPr>
        <p:spPr>
          <a:xfrm>
            <a:off x="7195458" y="1"/>
            <a:ext cx="243263" cy="6858000"/>
          </a:xfrm>
          <a:prstGeom prst="rect">
            <a:avLst/>
          </a:prstGeom>
          <a:solidFill>
            <a:srgbClr val="00DCA5"/>
          </a:solidFill>
          <a:ln>
            <a:solidFill>
              <a:srgbClr val="00DC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378496-4ECF-27F0-E063-C0E546E745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9826" y="320736"/>
            <a:ext cx="3401927" cy="1157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noFill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01FA4CAA-8432-BAB5-E175-5A70EFCD2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826" y="435934"/>
            <a:ext cx="11219971" cy="615900"/>
          </a:xfrm>
        </p:spPr>
        <p:txBody>
          <a:bodyPr/>
          <a:lstStyle/>
          <a:p>
            <a:pPr algn="l"/>
            <a:r>
              <a:rPr lang="en-GB" sz="3800" b="0" dirty="0">
                <a:solidFill>
                  <a:srgbClr val="003C3C"/>
                </a:solidFill>
              </a:rPr>
              <a:t>Career Zone: Getting started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4C02BE0F-3200-5E46-03AC-726B171D2990}"/>
              </a:ext>
            </a:extLst>
          </p:cNvPr>
          <p:cNvSpPr txBox="1">
            <a:spLocks/>
          </p:cNvSpPr>
          <p:nvPr/>
        </p:nvSpPr>
        <p:spPr>
          <a:xfrm>
            <a:off x="349826" y="1371036"/>
            <a:ext cx="6495324" cy="3921476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dirty="0">
                <a:solidFill>
                  <a:srgbClr val="003C3C"/>
                </a:solidFill>
                <a:latin typeface="Outfit" pitchFamily="2" charset="0"/>
              </a:rPr>
              <a:t>Subscribe to the </a:t>
            </a:r>
            <a:r>
              <a:rPr lang="en-GB" sz="8000" dirty="0">
                <a:solidFill>
                  <a:srgbClr val="003C3C"/>
                </a:solidFill>
                <a:latin typeface="Outfit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Career Zone Podcast</a:t>
            </a:r>
            <a:endParaRPr lang="en-GB" sz="8000" dirty="0">
              <a:solidFill>
                <a:srgbClr val="003C3C"/>
              </a:solidFill>
              <a:latin typeface="Outfit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8000" dirty="0">
              <a:solidFill>
                <a:srgbClr val="003C3C"/>
              </a:solidFill>
              <a:latin typeface="Outfit" pitchFamily="2" charset="0"/>
            </a:endParaRPr>
          </a:p>
          <a:p>
            <a:r>
              <a:rPr lang="en-GB" sz="8000" dirty="0">
                <a:solidFill>
                  <a:srgbClr val="003C3C"/>
                </a:solidFill>
                <a:latin typeface="Outfit" pitchFamily="2" charset="0"/>
              </a:rPr>
              <a:t>Follow socials </a:t>
            </a:r>
            <a:r>
              <a:rPr lang="en-GB" sz="8000" dirty="0">
                <a:solidFill>
                  <a:srgbClr val="003C3C"/>
                </a:solidFill>
                <a:latin typeface="Outfit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Instagram</a:t>
            </a:r>
            <a:r>
              <a:rPr lang="en-GB" sz="8000" dirty="0">
                <a:solidFill>
                  <a:srgbClr val="003C3C"/>
                </a:solidFill>
                <a:latin typeface="Outfit" pitchFamily="2" charset="0"/>
              </a:rPr>
              <a:t>, </a:t>
            </a:r>
            <a:r>
              <a:rPr lang="en-GB" sz="8000" dirty="0">
                <a:solidFill>
                  <a:srgbClr val="003C3C"/>
                </a:solidFill>
                <a:latin typeface="Outfit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LinkedIn</a:t>
            </a:r>
            <a:r>
              <a:rPr lang="en-GB" sz="8000" dirty="0">
                <a:solidFill>
                  <a:srgbClr val="003C3C"/>
                </a:solidFill>
                <a:latin typeface="Outfit" pitchFamily="2" charset="0"/>
              </a:rPr>
              <a:t>, </a:t>
            </a:r>
            <a:r>
              <a:rPr lang="en-GB" sz="8000" dirty="0">
                <a:solidFill>
                  <a:srgbClr val="003C3C"/>
                </a:solidFill>
                <a:latin typeface="Outfit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TikTok</a:t>
            </a:r>
            <a:r>
              <a:rPr lang="en-GB" sz="8000" dirty="0">
                <a:solidFill>
                  <a:srgbClr val="003C3C"/>
                </a:solidFill>
                <a:latin typeface="Outfit" pitchFamily="2" charset="0"/>
              </a:rPr>
              <a:t> - for regular updates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8000" dirty="0">
              <a:solidFill>
                <a:srgbClr val="003C3C"/>
              </a:solidFill>
              <a:latin typeface="Outfit" pitchFamily="2" charset="0"/>
            </a:endParaRPr>
          </a:p>
          <a:p>
            <a:r>
              <a:rPr lang="en-GB" sz="8000" dirty="0">
                <a:solidFill>
                  <a:srgbClr val="003C3C"/>
                </a:solidFill>
                <a:latin typeface="Outfit" pitchFamily="2" charset="0"/>
              </a:rPr>
              <a:t>Activate your </a:t>
            </a:r>
            <a:r>
              <a:rPr lang="en-GB" sz="8000" dirty="0">
                <a:solidFill>
                  <a:srgbClr val="003C3C"/>
                </a:solidFill>
                <a:latin typeface="Outfit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Handshake account </a:t>
            </a:r>
            <a:r>
              <a:rPr lang="en-GB" sz="8000" dirty="0">
                <a:solidFill>
                  <a:srgbClr val="003C3C"/>
                </a:solidFill>
                <a:latin typeface="Outfit" pitchFamily="2" charset="0"/>
              </a:rPr>
              <a:t>to sign up to events and find jobs.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8000" dirty="0">
              <a:solidFill>
                <a:srgbClr val="003C3C"/>
              </a:solidFill>
              <a:latin typeface="Outfit" pitchFamily="2" charset="0"/>
            </a:endParaRPr>
          </a:p>
          <a:p>
            <a:r>
              <a:rPr lang="en-GB" sz="8000" dirty="0">
                <a:solidFill>
                  <a:srgbClr val="003C3C"/>
                </a:solidFill>
                <a:latin typeface="Outfit" pitchFamily="2" charset="0"/>
              </a:rPr>
              <a:t>Read emails and newsletters from Career Zone.</a:t>
            </a:r>
          </a:p>
          <a:p>
            <a:pPr marL="0" indent="0">
              <a:buNone/>
            </a:pPr>
            <a:endParaRPr lang="en-GB" sz="8000" dirty="0">
              <a:solidFill>
                <a:srgbClr val="003C3C"/>
              </a:solidFill>
              <a:latin typeface="Outfit" pitchFamily="2" charset="0"/>
            </a:endParaRPr>
          </a:p>
          <a:p>
            <a:r>
              <a:rPr lang="en-GB" sz="8000" dirty="0">
                <a:solidFill>
                  <a:srgbClr val="003C3C"/>
                </a:solidFill>
                <a:latin typeface="Outfit" pitchFamily="2" charset="0"/>
              </a:rPr>
              <a:t>Go to your timetabled </a:t>
            </a:r>
            <a:r>
              <a:rPr lang="en-GB" sz="8000" b="1" dirty="0">
                <a:solidFill>
                  <a:srgbClr val="003C3C"/>
                </a:solidFill>
                <a:latin typeface="Outfit" pitchFamily="2" charset="0"/>
              </a:rPr>
              <a:t>Create Your Future </a:t>
            </a:r>
            <a:r>
              <a:rPr lang="en-GB" sz="8000" dirty="0">
                <a:solidFill>
                  <a:srgbClr val="003C3C"/>
                </a:solidFill>
                <a:latin typeface="Outfit" pitchFamily="2" charset="0"/>
              </a:rPr>
              <a:t>Session.</a:t>
            </a:r>
          </a:p>
          <a:p>
            <a:endParaRPr lang="en-GB" sz="8000" dirty="0">
              <a:solidFill>
                <a:srgbClr val="003C3C"/>
              </a:solidFill>
              <a:latin typeface="Outfit" pitchFamily="2" charset="0"/>
            </a:endParaRPr>
          </a:p>
          <a:p>
            <a:r>
              <a:rPr lang="en-GB" sz="8000" dirty="0">
                <a:solidFill>
                  <a:srgbClr val="003C3C"/>
                </a:solidFill>
                <a:latin typeface="Outfit" pitchFamily="2" charset="0"/>
              </a:rPr>
              <a:t>Come to Careers Fairs to talk to employers.</a:t>
            </a:r>
          </a:p>
          <a:p>
            <a:endParaRPr lang="en-GB" sz="7200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b="1" dirty="0"/>
              <a:t>	</a:t>
            </a: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</a:t>
            </a:r>
          </a:p>
        </p:txBody>
      </p:sp>
      <p:pic>
        <p:nvPicPr>
          <p:cNvPr id="12" name="Picture 11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2C6F2BD3-FC11-36F0-4C74-10AC405904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8" y="5557968"/>
            <a:ext cx="3091344" cy="675352"/>
          </a:xfrm>
          <a:prstGeom prst="rect">
            <a:avLst/>
          </a:prstGeom>
        </p:spPr>
      </p:pic>
      <p:pic>
        <p:nvPicPr>
          <p:cNvPr id="6" name="Picture Placeholder 5" descr="Two women sitting at a round table looking at a computer&#10;&#10;AI-generated content may be incorrect.">
            <a:extLst>
              <a:ext uri="{FF2B5EF4-FFF2-40B4-BE49-F238E27FC236}">
                <a16:creationId xmlns:a16="http://schemas.microsoft.com/office/drawing/2014/main" id="{68BAA045-64BA-8012-91E5-DED798C89C7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9" b="22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12405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7" name="Group 1046">
            <a:extLst>
              <a:ext uri="{FF2B5EF4-FFF2-40B4-BE49-F238E27FC236}">
                <a16:creationId xmlns:a16="http://schemas.microsoft.com/office/drawing/2014/main" id="{4839AFBC-940E-1109-B507-46421061EB80}"/>
              </a:ext>
            </a:extLst>
          </p:cNvPr>
          <p:cNvGrpSpPr/>
          <p:nvPr/>
        </p:nvGrpSpPr>
        <p:grpSpPr>
          <a:xfrm>
            <a:off x="2109499" y="3147392"/>
            <a:ext cx="2133177" cy="2496657"/>
            <a:chOff x="0" y="-47625"/>
            <a:chExt cx="812800" cy="817907"/>
          </a:xfrm>
        </p:grpSpPr>
        <p:sp>
          <p:nvSpPr>
            <p:cNvPr id="1048" name="Freeform 7">
              <a:extLst>
                <a:ext uri="{FF2B5EF4-FFF2-40B4-BE49-F238E27FC236}">
                  <a16:creationId xmlns:a16="http://schemas.microsoft.com/office/drawing/2014/main" id="{9291AAF6-3844-BE0E-1095-F55F882B4ECC}"/>
                </a:ext>
              </a:extLst>
            </p:cNvPr>
            <p:cNvSpPr/>
            <p:nvPr/>
          </p:nvSpPr>
          <p:spPr>
            <a:xfrm>
              <a:off x="0" y="0"/>
              <a:ext cx="812800" cy="770282"/>
            </a:xfrm>
            <a:custGeom>
              <a:avLst/>
              <a:gdLst/>
              <a:ahLst/>
              <a:cxnLst/>
              <a:rect l="l" t="t" r="r" b="b"/>
              <a:pathLst>
                <a:path w="812800" h="770282">
                  <a:moveTo>
                    <a:pt x="0" y="0"/>
                  </a:moveTo>
                  <a:lnTo>
                    <a:pt x="812800" y="0"/>
                  </a:lnTo>
                  <a:lnTo>
                    <a:pt x="812800" y="770282"/>
                  </a:lnTo>
                  <a:lnTo>
                    <a:pt x="0" y="770282"/>
                  </a:lnTo>
                  <a:close/>
                </a:path>
              </a:pathLst>
            </a:custGeom>
            <a:solidFill>
              <a:srgbClr val="00C896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49" name="TextBox 8">
              <a:extLst>
                <a:ext uri="{FF2B5EF4-FFF2-40B4-BE49-F238E27FC236}">
                  <a16:creationId xmlns:a16="http://schemas.microsoft.com/office/drawing/2014/main" id="{8281152D-E92B-A9E7-CBD4-74596EC78D22}"/>
                </a:ext>
              </a:extLst>
            </p:cNvPr>
            <p:cNvSpPr txBox="1"/>
            <p:nvPr/>
          </p:nvSpPr>
          <p:spPr>
            <a:xfrm>
              <a:off x="0" y="-47625"/>
              <a:ext cx="812800" cy="817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A9D002B2-4CFC-7571-D62C-F68D46A77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616" y="240867"/>
            <a:ext cx="1047750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6B7DBEA-3C39-D40B-E2A6-24AA888DE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5681">
            <a:off x="8697376" y="1170124"/>
            <a:ext cx="3095625" cy="522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68" name="Group 1067">
            <a:extLst>
              <a:ext uri="{FF2B5EF4-FFF2-40B4-BE49-F238E27FC236}">
                <a16:creationId xmlns:a16="http://schemas.microsoft.com/office/drawing/2014/main" id="{A7E62E64-3F5C-D78A-1596-A6C5C0643271}"/>
              </a:ext>
            </a:extLst>
          </p:cNvPr>
          <p:cNvGrpSpPr/>
          <p:nvPr/>
        </p:nvGrpSpPr>
        <p:grpSpPr>
          <a:xfrm>
            <a:off x="871995" y="960463"/>
            <a:ext cx="2133177" cy="2284598"/>
            <a:chOff x="871995" y="960463"/>
            <a:chExt cx="2133177" cy="228459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62270C2-5C35-58D8-0E80-5940FB5C4407}"/>
                </a:ext>
              </a:extLst>
            </p:cNvPr>
            <p:cNvGrpSpPr/>
            <p:nvPr/>
          </p:nvGrpSpPr>
          <p:grpSpPr>
            <a:xfrm>
              <a:off x="871995" y="960463"/>
              <a:ext cx="2133177" cy="2186929"/>
              <a:chOff x="0" y="-47625"/>
              <a:chExt cx="812800" cy="817907"/>
            </a:xfrm>
          </p:grpSpPr>
          <p:sp>
            <p:nvSpPr>
              <p:cNvPr id="50" name="Freeform 7">
                <a:extLst>
                  <a:ext uri="{FF2B5EF4-FFF2-40B4-BE49-F238E27FC236}">
                    <a16:creationId xmlns:a16="http://schemas.microsoft.com/office/drawing/2014/main" id="{FF71D54C-EFDB-338F-11AE-004B7D96413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70282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70282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770282"/>
                    </a:lnTo>
                    <a:lnTo>
                      <a:pt x="0" y="770282"/>
                    </a:lnTo>
                    <a:close/>
                  </a:path>
                </a:pathLst>
              </a:custGeom>
              <a:solidFill>
                <a:srgbClr val="00C896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" name="TextBox 8">
                <a:extLst>
                  <a:ext uri="{FF2B5EF4-FFF2-40B4-BE49-F238E27FC236}">
                    <a16:creationId xmlns:a16="http://schemas.microsoft.com/office/drawing/2014/main" id="{0E487DA7-38DF-D0C7-E136-1AFFB78A64D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1790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A682353E-DB50-92E2-E247-2C566843B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33977" y="1401842"/>
              <a:ext cx="1809212" cy="1843219"/>
            </a:xfrm>
            <a:prstGeom prst="rect">
              <a:avLst/>
            </a:prstGeom>
          </p:spPr>
        </p:pic>
        <p:grpSp>
          <p:nvGrpSpPr>
            <p:cNvPr id="1039" name="Group 1038">
              <a:extLst>
                <a:ext uri="{FF2B5EF4-FFF2-40B4-BE49-F238E27FC236}">
                  <a16:creationId xmlns:a16="http://schemas.microsoft.com/office/drawing/2014/main" id="{EE77DB93-C1F9-7FFF-5BD9-D947BD248269}"/>
                </a:ext>
              </a:extLst>
            </p:cNvPr>
            <p:cNvGrpSpPr/>
            <p:nvPr/>
          </p:nvGrpSpPr>
          <p:grpSpPr>
            <a:xfrm>
              <a:off x="1135558" y="1062727"/>
              <a:ext cx="1595240" cy="524695"/>
              <a:chOff x="999510" y="1066587"/>
              <a:chExt cx="1595240" cy="524695"/>
            </a:xfrm>
          </p:grpSpPr>
          <p:sp>
            <p:nvSpPr>
              <p:cNvPr id="48" name="Freeform 30">
                <a:extLst>
                  <a:ext uri="{FF2B5EF4-FFF2-40B4-BE49-F238E27FC236}">
                    <a16:creationId xmlns:a16="http://schemas.microsoft.com/office/drawing/2014/main" id="{4BC71A5B-E0CB-8CF2-8923-D07040FDBBE7}"/>
                  </a:ext>
                </a:extLst>
              </p:cNvPr>
              <p:cNvSpPr/>
              <p:nvPr/>
            </p:nvSpPr>
            <p:spPr>
              <a:xfrm>
                <a:off x="2233994" y="1145165"/>
                <a:ext cx="360756" cy="367537"/>
              </a:xfrm>
              <a:custGeom>
                <a:avLst/>
                <a:gdLst/>
                <a:ahLst/>
                <a:cxnLst/>
                <a:rect l="l" t="t" r="r" b="b"/>
                <a:pathLst>
                  <a:path w="834040" h="834040">
                    <a:moveTo>
                      <a:pt x="0" y="0"/>
                    </a:moveTo>
                    <a:lnTo>
                      <a:pt x="834041" y="0"/>
                    </a:lnTo>
                    <a:lnTo>
                      <a:pt x="834041" y="834040"/>
                    </a:lnTo>
                    <a:lnTo>
                      <a:pt x="0" y="83404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9" name="TextBox 31">
                <a:extLst>
                  <a:ext uri="{FF2B5EF4-FFF2-40B4-BE49-F238E27FC236}">
                    <a16:creationId xmlns:a16="http://schemas.microsoft.com/office/drawing/2014/main" id="{16CE9A02-5F08-E61B-3109-45C68B9C8B58}"/>
                  </a:ext>
                </a:extLst>
              </p:cNvPr>
              <p:cNvSpPr txBox="1"/>
              <p:nvPr/>
            </p:nvSpPr>
            <p:spPr>
              <a:xfrm>
                <a:off x="999510" y="1066587"/>
                <a:ext cx="1252880" cy="52469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ts val="4278"/>
                  </a:lnSpc>
                </a:pPr>
                <a:r>
                  <a:rPr lang="en-US" sz="3000" dirty="0">
                    <a:solidFill>
                      <a:srgbClr val="003C3C"/>
                    </a:solidFill>
                    <a:latin typeface="Outfit"/>
                    <a:ea typeface="Outfit"/>
                    <a:cs typeface="Outfit"/>
                    <a:sym typeface="Outfit"/>
                  </a:rPr>
                  <a:t>TikTok</a:t>
                </a:r>
              </a:p>
            </p:txBody>
          </p:sp>
        </p:grpSp>
      </p:grpSp>
      <p:sp>
        <p:nvSpPr>
          <p:cNvPr id="1041" name="TextBox 31">
            <a:extLst>
              <a:ext uri="{FF2B5EF4-FFF2-40B4-BE49-F238E27FC236}">
                <a16:creationId xmlns:a16="http://schemas.microsoft.com/office/drawing/2014/main" id="{834D7004-7E07-FB1E-B179-E93EDED31BD1}"/>
              </a:ext>
            </a:extLst>
          </p:cNvPr>
          <p:cNvSpPr txBox="1"/>
          <p:nvPr/>
        </p:nvSpPr>
        <p:spPr>
          <a:xfrm>
            <a:off x="2236377" y="3274479"/>
            <a:ext cx="187942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solidFill>
                  <a:srgbClr val="003C3C"/>
                </a:solidFill>
                <a:latin typeface="Outfit"/>
                <a:ea typeface="Outfit"/>
                <a:cs typeface="Outfit"/>
                <a:sym typeface="Outfit"/>
              </a:rPr>
              <a:t>Instagram </a:t>
            </a:r>
          </a:p>
          <a:p>
            <a:pPr algn="l"/>
            <a:r>
              <a:rPr lang="en-US" sz="2400" dirty="0">
                <a:solidFill>
                  <a:srgbClr val="003C3C"/>
                </a:solidFill>
                <a:latin typeface="Outfit"/>
                <a:ea typeface="Outfit"/>
                <a:cs typeface="Outfit"/>
                <a:sym typeface="Outfit"/>
              </a:rPr>
              <a:t>Streatham</a:t>
            </a:r>
          </a:p>
        </p:txBody>
      </p:sp>
      <p:sp>
        <p:nvSpPr>
          <p:cNvPr id="1050" name="Title 2">
            <a:extLst>
              <a:ext uri="{FF2B5EF4-FFF2-40B4-BE49-F238E27FC236}">
                <a16:creationId xmlns:a16="http://schemas.microsoft.com/office/drawing/2014/main" id="{5787418E-934D-16AF-6466-9706897E9F89}"/>
              </a:ext>
            </a:extLst>
          </p:cNvPr>
          <p:cNvSpPr txBox="1">
            <a:spLocks/>
          </p:cNvSpPr>
          <p:nvPr/>
        </p:nvSpPr>
        <p:spPr>
          <a:xfrm>
            <a:off x="420696" y="319487"/>
            <a:ext cx="10406920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3" b="0" i="0" kern="1200">
                <a:solidFill>
                  <a:srgbClr val="003C3B"/>
                </a:solidFill>
                <a:latin typeface="Outfit" pitchFamily="2" charset="0"/>
                <a:ea typeface="+mj-ea"/>
                <a:cs typeface="+mj-cs"/>
              </a:defRPr>
            </a:lvl1pPr>
          </a:lstStyle>
          <a:p>
            <a:r>
              <a:rPr lang="en-GB" sz="3800" dirty="0"/>
              <a:t>Keep up to date with all the latest opportunities</a:t>
            </a:r>
          </a:p>
        </p:txBody>
      </p:sp>
      <p:grpSp>
        <p:nvGrpSpPr>
          <p:cNvPr id="1070" name="Group 1069">
            <a:extLst>
              <a:ext uri="{FF2B5EF4-FFF2-40B4-BE49-F238E27FC236}">
                <a16:creationId xmlns:a16="http://schemas.microsoft.com/office/drawing/2014/main" id="{F6D23CCC-3C92-4AA9-4B8B-A1D81248753A}"/>
              </a:ext>
            </a:extLst>
          </p:cNvPr>
          <p:cNvGrpSpPr/>
          <p:nvPr/>
        </p:nvGrpSpPr>
        <p:grpSpPr>
          <a:xfrm>
            <a:off x="3463960" y="960463"/>
            <a:ext cx="2133177" cy="2186929"/>
            <a:chOff x="0" y="-47625"/>
            <a:chExt cx="812800" cy="817907"/>
          </a:xfrm>
        </p:grpSpPr>
        <p:sp>
          <p:nvSpPr>
            <p:cNvPr id="1075" name="Freeform 7">
              <a:extLst>
                <a:ext uri="{FF2B5EF4-FFF2-40B4-BE49-F238E27FC236}">
                  <a16:creationId xmlns:a16="http://schemas.microsoft.com/office/drawing/2014/main" id="{B42B04CC-61A9-78BA-B067-135DCC8853FD}"/>
                </a:ext>
              </a:extLst>
            </p:cNvPr>
            <p:cNvSpPr/>
            <p:nvPr/>
          </p:nvSpPr>
          <p:spPr>
            <a:xfrm>
              <a:off x="0" y="0"/>
              <a:ext cx="812800" cy="770282"/>
            </a:xfrm>
            <a:custGeom>
              <a:avLst/>
              <a:gdLst/>
              <a:ahLst/>
              <a:cxnLst/>
              <a:rect l="l" t="t" r="r" b="b"/>
              <a:pathLst>
                <a:path w="812800" h="770282">
                  <a:moveTo>
                    <a:pt x="0" y="0"/>
                  </a:moveTo>
                  <a:lnTo>
                    <a:pt x="812800" y="0"/>
                  </a:lnTo>
                  <a:lnTo>
                    <a:pt x="812800" y="770282"/>
                  </a:lnTo>
                  <a:lnTo>
                    <a:pt x="0" y="770282"/>
                  </a:lnTo>
                  <a:close/>
                </a:path>
              </a:pathLst>
            </a:custGeom>
            <a:solidFill>
              <a:srgbClr val="00C896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76" name="TextBox 8">
              <a:extLst>
                <a:ext uri="{FF2B5EF4-FFF2-40B4-BE49-F238E27FC236}">
                  <a16:creationId xmlns:a16="http://schemas.microsoft.com/office/drawing/2014/main" id="{79AA34A9-F0F2-C954-F42E-81EB36EF72F0}"/>
                </a:ext>
              </a:extLst>
            </p:cNvPr>
            <p:cNvSpPr txBox="1"/>
            <p:nvPr/>
          </p:nvSpPr>
          <p:spPr>
            <a:xfrm>
              <a:off x="0" y="-47625"/>
              <a:ext cx="812800" cy="817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74" name="TextBox 31">
            <a:extLst>
              <a:ext uri="{FF2B5EF4-FFF2-40B4-BE49-F238E27FC236}">
                <a16:creationId xmlns:a16="http://schemas.microsoft.com/office/drawing/2014/main" id="{7DDC33ED-DCF7-235A-14D1-0E51CBF7FE99}"/>
              </a:ext>
            </a:extLst>
          </p:cNvPr>
          <p:cNvSpPr txBox="1"/>
          <p:nvPr/>
        </p:nvSpPr>
        <p:spPr>
          <a:xfrm>
            <a:off x="3583615" y="1071348"/>
            <a:ext cx="1739148" cy="508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278"/>
              </a:lnSpc>
            </a:pPr>
            <a:r>
              <a:rPr lang="en-US" sz="3000" dirty="0">
                <a:solidFill>
                  <a:srgbClr val="003C3C"/>
                </a:solidFill>
                <a:latin typeface="Outfit"/>
                <a:ea typeface="Outfit"/>
                <a:cs typeface="Outfit"/>
                <a:sym typeface="Outfit"/>
              </a:rPr>
              <a:t>LinkedIn</a:t>
            </a:r>
          </a:p>
        </p:txBody>
      </p:sp>
      <p:grpSp>
        <p:nvGrpSpPr>
          <p:cNvPr id="1078" name="Group 1077">
            <a:extLst>
              <a:ext uri="{FF2B5EF4-FFF2-40B4-BE49-F238E27FC236}">
                <a16:creationId xmlns:a16="http://schemas.microsoft.com/office/drawing/2014/main" id="{EB62CC81-83A0-2DFE-F622-B38E4F6CA2FC}"/>
              </a:ext>
            </a:extLst>
          </p:cNvPr>
          <p:cNvGrpSpPr/>
          <p:nvPr/>
        </p:nvGrpSpPr>
        <p:grpSpPr>
          <a:xfrm>
            <a:off x="5974833" y="960463"/>
            <a:ext cx="2510875" cy="2186929"/>
            <a:chOff x="0" y="-47625"/>
            <a:chExt cx="812800" cy="817907"/>
          </a:xfrm>
        </p:grpSpPr>
        <p:sp>
          <p:nvSpPr>
            <p:cNvPr id="1083" name="Freeform 7">
              <a:extLst>
                <a:ext uri="{FF2B5EF4-FFF2-40B4-BE49-F238E27FC236}">
                  <a16:creationId xmlns:a16="http://schemas.microsoft.com/office/drawing/2014/main" id="{B1E978ED-7F44-F61A-F641-0E9D494EE3DD}"/>
                </a:ext>
              </a:extLst>
            </p:cNvPr>
            <p:cNvSpPr/>
            <p:nvPr/>
          </p:nvSpPr>
          <p:spPr>
            <a:xfrm>
              <a:off x="0" y="0"/>
              <a:ext cx="812800" cy="770282"/>
            </a:xfrm>
            <a:custGeom>
              <a:avLst/>
              <a:gdLst/>
              <a:ahLst/>
              <a:cxnLst/>
              <a:rect l="l" t="t" r="r" b="b"/>
              <a:pathLst>
                <a:path w="812800" h="770282">
                  <a:moveTo>
                    <a:pt x="0" y="0"/>
                  </a:moveTo>
                  <a:lnTo>
                    <a:pt x="812800" y="0"/>
                  </a:lnTo>
                  <a:lnTo>
                    <a:pt x="812800" y="770282"/>
                  </a:lnTo>
                  <a:lnTo>
                    <a:pt x="0" y="770282"/>
                  </a:lnTo>
                  <a:close/>
                </a:path>
              </a:pathLst>
            </a:custGeom>
            <a:solidFill>
              <a:srgbClr val="00C896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84" name="TextBox 8">
              <a:extLst>
                <a:ext uri="{FF2B5EF4-FFF2-40B4-BE49-F238E27FC236}">
                  <a16:creationId xmlns:a16="http://schemas.microsoft.com/office/drawing/2014/main" id="{20FA87D9-0C7A-DC1E-1BD8-8FD755E2EB08}"/>
                </a:ext>
              </a:extLst>
            </p:cNvPr>
            <p:cNvSpPr txBox="1"/>
            <p:nvPr/>
          </p:nvSpPr>
          <p:spPr>
            <a:xfrm>
              <a:off x="0" y="-47625"/>
              <a:ext cx="812800" cy="817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82" name="TextBox 31">
            <a:extLst>
              <a:ext uri="{FF2B5EF4-FFF2-40B4-BE49-F238E27FC236}">
                <a16:creationId xmlns:a16="http://schemas.microsoft.com/office/drawing/2014/main" id="{45176B2E-1512-6BC4-5E97-B15961C2AD69}"/>
              </a:ext>
            </a:extLst>
          </p:cNvPr>
          <p:cNvSpPr txBox="1"/>
          <p:nvPr/>
        </p:nvSpPr>
        <p:spPr>
          <a:xfrm>
            <a:off x="6052586" y="1207075"/>
            <a:ext cx="287215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>
                <a:solidFill>
                  <a:srgbClr val="003C3C"/>
                </a:solidFill>
                <a:latin typeface="Outfit"/>
                <a:ea typeface="Outfit"/>
                <a:cs typeface="Outfit"/>
                <a:sym typeface="Outfit"/>
              </a:rPr>
              <a:t>Career Zone Podcast</a:t>
            </a:r>
          </a:p>
        </p:txBody>
      </p:sp>
      <p:sp>
        <p:nvSpPr>
          <p:cNvPr id="1085" name="Freeform 38" descr="Symbol">
            <a:extLst>
              <a:ext uri="{FF2B5EF4-FFF2-40B4-BE49-F238E27FC236}">
                <a16:creationId xmlns:a16="http://schemas.microsoft.com/office/drawing/2014/main" id="{D9A51A8E-CD4A-4FC1-F860-6ECA49265D12}"/>
              </a:ext>
            </a:extLst>
          </p:cNvPr>
          <p:cNvSpPr/>
          <p:nvPr/>
        </p:nvSpPr>
        <p:spPr>
          <a:xfrm>
            <a:off x="5094089" y="1132712"/>
            <a:ext cx="457348" cy="376130"/>
          </a:xfrm>
          <a:custGeom>
            <a:avLst/>
            <a:gdLst/>
            <a:ahLst/>
            <a:cxnLst/>
            <a:rect l="l" t="t" r="r" b="b"/>
            <a:pathLst>
              <a:path w="642998" h="542790">
                <a:moveTo>
                  <a:pt x="0" y="0"/>
                </a:moveTo>
                <a:lnTo>
                  <a:pt x="642997" y="0"/>
                </a:lnTo>
                <a:lnTo>
                  <a:pt x="642997" y="542790"/>
                </a:lnTo>
                <a:lnTo>
                  <a:pt x="0" y="54279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1086" name="Picture 19">
            <a:extLst>
              <a:ext uri="{FF2B5EF4-FFF2-40B4-BE49-F238E27FC236}">
                <a16:creationId xmlns:a16="http://schemas.microsoft.com/office/drawing/2014/main" id="{30CF904B-C52A-8C9B-905D-550FA0CE7C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7763" y="1401842"/>
            <a:ext cx="1845570" cy="1845570"/>
          </a:xfrm>
          <a:prstGeom prst="rect">
            <a:avLst/>
          </a:prstGeom>
        </p:spPr>
      </p:pic>
      <p:pic>
        <p:nvPicPr>
          <p:cNvPr id="1087" name="Picture 35">
            <a:extLst>
              <a:ext uri="{FF2B5EF4-FFF2-40B4-BE49-F238E27FC236}">
                <a16:creationId xmlns:a16="http://schemas.microsoft.com/office/drawing/2014/main" id="{CAAC28E3-0449-3F80-7C01-D5079752A7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07621" y="1408907"/>
            <a:ext cx="1845298" cy="1845298"/>
          </a:xfrm>
          <a:prstGeom prst="rect">
            <a:avLst/>
          </a:prstGeom>
        </p:spPr>
      </p:pic>
      <p:pic>
        <p:nvPicPr>
          <p:cNvPr id="1088" name="Picture 20">
            <a:extLst>
              <a:ext uri="{FF2B5EF4-FFF2-40B4-BE49-F238E27FC236}">
                <a16:creationId xmlns:a16="http://schemas.microsoft.com/office/drawing/2014/main" id="{E07427B6-6611-2B3B-033F-9A75F2B40FF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33140" y="3857829"/>
            <a:ext cx="1879420" cy="1879420"/>
          </a:xfrm>
          <a:prstGeom prst="rect">
            <a:avLst/>
          </a:prstGeom>
        </p:spPr>
      </p:pic>
      <p:sp>
        <p:nvSpPr>
          <p:cNvPr id="1089" name="Freeform 27">
            <a:extLst>
              <a:ext uri="{FF2B5EF4-FFF2-40B4-BE49-F238E27FC236}">
                <a16:creationId xmlns:a16="http://schemas.microsoft.com/office/drawing/2014/main" id="{D2F5D666-7CD2-6538-5506-9993424382A6}"/>
              </a:ext>
            </a:extLst>
          </p:cNvPr>
          <p:cNvSpPr/>
          <p:nvPr/>
        </p:nvSpPr>
        <p:spPr>
          <a:xfrm>
            <a:off x="3690106" y="3443238"/>
            <a:ext cx="412742" cy="437722"/>
          </a:xfrm>
          <a:custGeom>
            <a:avLst/>
            <a:gdLst/>
            <a:ahLst/>
            <a:cxnLst/>
            <a:rect l="l" t="t" r="r" b="b"/>
            <a:pathLst>
              <a:path w="927402" h="927402">
                <a:moveTo>
                  <a:pt x="0" y="0"/>
                </a:moveTo>
                <a:lnTo>
                  <a:pt x="927401" y="0"/>
                </a:lnTo>
                <a:lnTo>
                  <a:pt x="927401" y="927402"/>
                </a:lnTo>
                <a:lnTo>
                  <a:pt x="0" y="92740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090" name="Group 1089">
            <a:extLst>
              <a:ext uri="{FF2B5EF4-FFF2-40B4-BE49-F238E27FC236}">
                <a16:creationId xmlns:a16="http://schemas.microsoft.com/office/drawing/2014/main" id="{EFC358E2-81B5-6946-A020-055D194B79A2}"/>
              </a:ext>
            </a:extLst>
          </p:cNvPr>
          <p:cNvGrpSpPr/>
          <p:nvPr/>
        </p:nvGrpSpPr>
        <p:grpSpPr>
          <a:xfrm>
            <a:off x="4738646" y="3142498"/>
            <a:ext cx="2133177" cy="2496657"/>
            <a:chOff x="0" y="-47625"/>
            <a:chExt cx="812800" cy="817907"/>
          </a:xfrm>
        </p:grpSpPr>
        <p:sp>
          <p:nvSpPr>
            <p:cNvPr id="1091" name="Freeform 7">
              <a:extLst>
                <a:ext uri="{FF2B5EF4-FFF2-40B4-BE49-F238E27FC236}">
                  <a16:creationId xmlns:a16="http://schemas.microsoft.com/office/drawing/2014/main" id="{62C3CA14-BFDA-BB5E-9595-7CA11AEA062B}"/>
                </a:ext>
              </a:extLst>
            </p:cNvPr>
            <p:cNvSpPr/>
            <p:nvPr/>
          </p:nvSpPr>
          <p:spPr>
            <a:xfrm>
              <a:off x="0" y="0"/>
              <a:ext cx="812800" cy="770282"/>
            </a:xfrm>
            <a:custGeom>
              <a:avLst/>
              <a:gdLst/>
              <a:ahLst/>
              <a:cxnLst/>
              <a:rect l="l" t="t" r="r" b="b"/>
              <a:pathLst>
                <a:path w="812800" h="770282">
                  <a:moveTo>
                    <a:pt x="0" y="0"/>
                  </a:moveTo>
                  <a:lnTo>
                    <a:pt x="812800" y="0"/>
                  </a:lnTo>
                  <a:lnTo>
                    <a:pt x="812800" y="770282"/>
                  </a:lnTo>
                  <a:lnTo>
                    <a:pt x="0" y="770282"/>
                  </a:lnTo>
                  <a:close/>
                </a:path>
              </a:pathLst>
            </a:custGeom>
            <a:solidFill>
              <a:srgbClr val="00C896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92" name="TextBox 8">
              <a:extLst>
                <a:ext uri="{FF2B5EF4-FFF2-40B4-BE49-F238E27FC236}">
                  <a16:creationId xmlns:a16="http://schemas.microsoft.com/office/drawing/2014/main" id="{DFF88E1E-D8C1-7E5B-1F21-4975CEC0B1FE}"/>
                </a:ext>
              </a:extLst>
            </p:cNvPr>
            <p:cNvSpPr txBox="1"/>
            <p:nvPr/>
          </p:nvSpPr>
          <p:spPr>
            <a:xfrm>
              <a:off x="0" y="-47625"/>
              <a:ext cx="812800" cy="817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93" name="TextBox 31">
            <a:extLst>
              <a:ext uri="{FF2B5EF4-FFF2-40B4-BE49-F238E27FC236}">
                <a16:creationId xmlns:a16="http://schemas.microsoft.com/office/drawing/2014/main" id="{42BA2DA9-3D85-1922-DE6F-44B1DAA30377}"/>
              </a:ext>
            </a:extLst>
          </p:cNvPr>
          <p:cNvSpPr txBox="1"/>
          <p:nvPr/>
        </p:nvSpPr>
        <p:spPr>
          <a:xfrm>
            <a:off x="4913465" y="3266664"/>
            <a:ext cx="1457088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solidFill>
                  <a:srgbClr val="003C3C"/>
                </a:solidFill>
                <a:latin typeface="Outfit"/>
                <a:ea typeface="Outfit"/>
                <a:cs typeface="Outfit"/>
                <a:sym typeface="Outfit"/>
              </a:rPr>
              <a:t>Instagram </a:t>
            </a:r>
          </a:p>
          <a:p>
            <a:pPr algn="l"/>
            <a:r>
              <a:rPr lang="en-US" sz="2400" dirty="0">
                <a:solidFill>
                  <a:srgbClr val="003C3C"/>
                </a:solidFill>
                <a:latin typeface="Outfit"/>
                <a:ea typeface="Outfit"/>
                <a:cs typeface="Outfit"/>
                <a:sym typeface="Outfit"/>
              </a:rPr>
              <a:t>Penryn</a:t>
            </a:r>
          </a:p>
        </p:txBody>
      </p:sp>
      <p:sp>
        <p:nvSpPr>
          <p:cNvPr id="1095" name="Freeform 27">
            <a:extLst>
              <a:ext uri="{FF2B5EF4-FFF2-40B4-BE49-F238E27FC236}">
                <a16:creationId xmlns:a16="http://schemas.microsoft.com/office/drawing/2014/main" id="{9493E588-5EA4-25C8-26BC-32866CF4D2CE}"/>
              </a:ext>
            </a:extLst>
          </p:cNvPr>
          <p:cNvSpPr/>
          <p:nvPr/>
        </p:nvSpPr>
        <p:spPr>
          <a:xfrm>
            <a:off x="6330618" y="3435423"/>
            <a:ext cx="412742" cy="437722"/>
          </a:xfrm>
          <a:custGeom>
            <a:avLst/>
            <a:gdLst/>
            <a:ahLst/>
            <a:cxnLst/>
            <a:rect l="l" t="t" r="r" b="b"/>
            <a:pathLst>
              <a:path w="927402" h="927402">
                <a:moveTo>
                  <a:pt x="0" y="0"/>
                </a:moveTo>
                <a:lnTo>
                  <a:pt x="927401" y="0"/>
                </a:lnTo>
                <a:lnTo>
                  <a:pt x="927401" y="927402"/>
                </a:lnTo>
                <a:lnTo>
                  <a:pt x="0" y="92740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1096" name="Picture 21">
            <a:extLst>
              <a:ext uri="{FF2B5EF4-FFF2-40B4-BE49-F238E27FC236}">
                <a16:creationId xmlns:a16="http://schemas.microsoft.com/office/drawing/2014/main" id="{75C07AF0-FB61-68F1-B83C-448887A3514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72957" y="3857778"/>
            <a:ext cx="1879420" cy="187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213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608</Words>
  <Application>Microsoft Office PowerPoint</Application>
  <PresentationFormat>Widescreen</PresentationFormat>
  <Paragraphs>80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Outfit</vt:lpstr>
      <vt:lpstr>Outfit Medium</vt:lpstr>
      <vt:lpstr>Office Theme</vt:lpstr>
      <vt:lpstr>PowerPoint Presentation</vt:lpstr>
      <vt:lpstr>Reflect: Values, strengths, traits, ambitions and skills. </vt:lpstr>
      <vt:lpstr>Explore: Occupational research, industry  trends, career options.</vt:lpstr>
      <vt:lpstr>Focus: Decision making, goal setting,  action planning and work experience</vt:lpstr>
      <vt:lpstr>Act: Gaining experience, connecting with employers, job search and applications.</vt:lpstr>
      <vt:lpstr>PowerPoint Presentation</vt:lpstr>
      <vt:lpstr>Career Zone: Getting started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Lees, Dawn</dc:creator>
  <cp:lastModifiedBy>Lees, Dawn</cp:lastModifiedBy>
  <cp:revision>4</cp:revision>
  <dcterms:created xsi:type="dcterms:W3CDTF">2025-10-16T12:34:05Z</dcterms:created>
  <dcterms:modified xsi:type="dcterms:W3CDTF">2025-11-04T08:50:36Z</dcterms:modified>
</cp:coreProperties>
</file>