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40"/>
  </p:notesMasterIdLst>
  <p:sldIdLst>
    <p:sldId id="256" r:id="rId2"/>
    <p:sldId id="291" r:id="rId3"/>
    <p:sldId id="279" r:id="rId4"/>
    <p:sldId id="293" r:id="rId5"/>
    <p:sldId id="257" r:id="rId6"/>
    <p:sldId id="280" r:id="rId7"/>
    <p:sldId id="281" r:id="rId8"/>
    <p:sldId id="294" r:id="rId9"/>
    <p:sldId id="292" r:id="rId10"/>
    <p:sldId id="284" r:id="rId11"/>
    <p:sldId id="298" r:id="rId12"/>
    <p:sldId id="286" r:id="rId13"/>
    <p:sldId id="262" r:id="rId14"/>
    <p:sldId id="296" r:id="rId15"/>
    <p:sldId id="289" r:id="rId16"/>
    <p:sldId id="299" r:id="rId17"/>
    <p:sldId id="285" r:id="rId18"/>
    <p:sldId id="302" r:id="rId19"/>
    <p:sldId id="301" r:id="rId20"/>
    <p:sldId id="263" r:id="rId21"/>
    <p:sldId id="264" r:id="rId22"/>
    <p:sldId id="287" r:id="rId23"/>
    <p:sldId id="275" r:id="rId24"/>
    <p:sldId id="288" r:id="rId25"/>
    <p:sldId id="266" r:id="rId26"/>
    <p:sldId id="303" r:id="rId27"/>
    <p:sldId id="305" r:id="rId28"/>
    <p:sldId id="304" r:id="rId29"/>
    <p:sldId id="306" r:id="rId30"/>
    <p:sldId id="277" r:id="rId31"/>
    <p:sldId id="268" r:id="rId32"/>
    <p:sldId id="271" r:id="rId33"/>
    <p:sldId id="307" r:id="rId34"/>
    <p:sldId id="273" r:id="rId35"/>
    <p:sldId id="290" r:id="rId36"/>
    <p:sldId id="308" r:id="rId37"/>
    <p:sldId id="276" r:id="rId38"/>
    <p:sldId id="278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560" autoAdjust="0"/>
    <p:restoredTop sz="94660"/>
  </p:normalViewPr>
  <p:slideViewPr>
    <p:cSldViewPr>
      <p:cViewPr>
        <p:scale>
          <a:sx n="80" d="100"/>
          <a:sy n="80" d="100"/>
        </p:scale>
        <p:origin x="-1301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6A3469-4694-4094-8DD0-C9182D31B8C9}" type="datetimeFigureOut">
              <a:rPr lang="en-GB" smtClean="0"/>
              <a:t>14/02/2017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D829DC-91A5-4543-83DF-A26FAF57B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9452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D829DC-91A5-4543-83DF-A26FAF57BF1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548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D829DC-91A5-4543-83DF-A26FAF57BF1D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0198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976B1427-16B9-42D8-9551-77D0C0C43178}" type="datetime1">
              <a:rPr lang="en-GB" smtClean="0"/>
              <a:t>14/02/2017</a:t>
            </a:fld>
            <a:endParaRPr lang="en-GB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45ED7F1-2036-466F-86BD-47DE6400EF6A}" type="slidenum">
              <a:rPr lang="en-GB" smtClean="0"/>
              <a:t>‹#›</a:t>
            </a:fld>
            <a:endParaRPr lang="en-GB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C5AC-DD03-4325-B9D1-676AFA38575C}" type="datetime1">
              <a:rPr lang="en-GB" smtClean="0"/>
              <a:t>14/02/2017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47E12-1C81-4B2D-83AF-571048D989FC}" type="datetime1">
              <a:rPr lang="en-GB" smtClean="0"/>
              <a:t>14/02/2017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B55A3-CFB2-40F8-91FD-A85C770C0E95}" type="datetime1">
              <a:rPr lang="en-GB" smtClean="0"/>
              <a:t>14/02/2017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765ED-A76B-4328-B0D6-C5FCEEDCEFFE}" type="datetime1">
              <a:rPr lang="en-GB" smtClean="0"/>
              <a:t>14/02/2017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DAEA8-2565-4316-8615-378D5DB3B43D}" type="datetime1">
              <a:rPr lang="en-GB" smtClean="0"/>
              <a:t>14/02/2017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05B81-CFD6-4665-B77C-8BCFCA2B1435}" type="datetime1">
              <a:rPr lang="en-GB" smtClean="0"/>
              <a:t>14/02/2017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2ABD7-66B3-4482-90AD-F444F58B7590}" type="datetime1">
              <a:rPr lang="en-GB" smtClean="0"/>
              <a:t>14/02/2017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FD401-6C3A-4274-BE65-B15CECFD92B8}" type="datetime1">
              <a:rPr lang="en-GB" smtClean="0"/>
              <a:t>14/02/2017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59B15-41B8-49A5-9110-084DDD59D8CE}" type="datetime1">
              <a:rPr lang="en-GB" smtClean="0"/>
              <a:t>14/02/2017</a:t>
            </a:fld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‹#›</a:t>
            </a:fld>
            <a:endParaRPr lang="en-GB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03DFA-0D1B-4103-B750-D252761E479A}" type="datetime1">
              <a:rPr lang="en-GB" smtClean="0"/>
              <a:t>14/02/2017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A2CB7F0-24CF-47A0-A250-43E519BC182F}" type="datetime1">
              <a:rPr lang="en-GB" smtClean="0"/>
              <a:t>14/02/2017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045ED7F1-2036-466F-86BD-47DE6400EF6A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ZVkaYxJDqmI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U1m6EWMZaY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FOOD WASTE</a:t>
            </a:r>
            <a:endParaRPr lang="en-GB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2400" b="1" dirty="0" smtClean="0">
                <a:latin typeface="Calibri" panose="020F0502020204030204" pitchFamily="34" charset="0"/>
              </a:rPr>
              <a:t>CAN YOU CHANGE THE WORLD?</a:t>
            </a:r>
            <a:endParaRPr lang="en-GB" sz="24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203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064896" cy="720080"/>
          </a:xfrm>
        </p:spPr>
        <p:txBody>
          <a:bodyPr>
            <a:normAutofit/>
          </a:bodyPr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Being a Persuasive Writer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208912" cy="5184576"/>
          </a:xfrm>
        </p:spPr>
        <p:txBody>
          <a:bodyPr>
            <a:normAutofit/>
          </a:bodyPr>
          <a:lstStyle/>
          <a:p>
            <a:pPr marL="0" indent="0">
              <a:lnSpc>
                <a:spcPts val="2200"/>
              </a:lnSpc>
              <a:spcBef>
                <a:spcPts val="0"/>
              </a:spcBef>
              <a:buNone/>
            </a:pPr>
            <a:r>
              <a:rPr lang="en-GB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There are many choices you can make as a writer to make your writing more persuasive and express your point of view strongly.  We have been looking at:</a:t>
            </a:r>
          </a:p>
          <a:p>
            <a:pPr marL="0" indent="0">
              <a:lnSpc>
                <a:spcPts val="2200"/>
              </a:lnSpc>
              <a:spcBef>
                <a:spcPts val="0"/>
              </a:spcBef>
              <a:buNone/>
            </a:pPr>
            <a:endParaRPr lang="en-GB" sz="1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63525" lvl="1" indent="-263525">
              <a:lnSpc>
                <a:spcPts val="22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GB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Making vocabulary choices which </a:t>
            </a:r>
            <a:r>
              <a:rPr lang="en-GB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signal </a:t>
            </a:r>
            <a:r>
              <a:rPr lang="en-GB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your point 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</a:rPr>
              <a:t>of </a:t>
            </a:r>
            <a:r>
              <a:rPr lang="en-GB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view: </a:t>
            </a:r>
          </a:p>
          <a:p>
            <a:pPr marL="263525" lvl="1" indent="-263525">
              <a:lnSpc>
                <a:spcPts val="2200"/>
              </a:lnSpc>
              <a:spcBef>
                <a:spcPts val="0"/>
              </a:spcBef>
              <a:buNone/>
            </a:pPr>
            <a:r>
              <a:rPr lang="en-GB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  </a:t>
            </a:r>
            <a:r>
              <a:rPr lang="en-GB" sz="18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eg</a:t>
            </a:r>
            <a:r>
              <a:rPr lang="en-GB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GB" sz="1800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appalling; staggering; waste</a:t>
            </a:r>
            <a:r>
              <a:rPr lang="en-GB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; </a:t>
            </a:r>
          </a:p>
          <a:p>
            <a:pPr marL="263525" lvl="1" indent="-263525">
              <a:lnSpc>
                <a:spcPts val="2200"/>
              </a:lnSpc>
              <a:spcBef>
                <a:spcPts val="0"/>
              </a:spcBef>
              <a:buNone/>
            </a:pPr>
            <a:endParaRPr lang="en-GB" sz="1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63525" lvl="1" indent="-263525">
              <a:lnSpc>
                <a:spcPts val="22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GB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Using clear 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</a:rPr>
              <a:t>statement sentences to make important </a:t>
            </a:r>
            <a:r>
              <a:rPr lang="en-GB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points:</a:t>
            </a:r>
          </a:p>
          <a:p>
            <a:pPr marL="263525" lvl="1" indent="-263525">
              <a:lnSpc>
                <a:spcPts val="2200"/>
              </a:lnSpc>
              <a:spcBef>
                <a:spcPts val="0"/>
              </a:spcBef>
              <a:buNone/>
            </a:pPr>
            <a:r>
              <a:rPr lang="en-GB" sz="1800" i="1" dirty="0" smtClean="0">
                <a:latin typeface="Calibri" panose="020F0502020204030204" pitchFamily="34" charset="0"/>
              </a:rPr>
              <a:t>     </a:t>
            </a:r>
            <a:r>
              <a:rPr lang="en-GB" sz="1800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A </a:t>
            </a:r>
            <a:r>
              <a:rPr lang="en-GB" sz="1800" i="1" dirty="0">
                <a:solidFill>
                  <a:srgbClr val="FF0000"/>
                </a:solidFill>
                <a:latin typeface="Calibri" panose="020F0502020204030204" pitchFamily="34" charset="0"/>
              </a:rPr>
              <a:t>survey reveals a </a:t>
            </a:r>
            <a:r>
              <a:rPr lang="en-GB" sz="1800" b="1" i="1" u="sng" dirty="0">
                <a:solidFill>
                  <a:srgbClr val="FF0000"/>
                </a:solidFill>
                <a:latin typeface="Calibri" panose="020F0502020204030204" pitchFamily="34" charset="0"/>
              </a:rPr>
              <a:t>staggering</a:t>
            </a:r>
            <a:r>
              <a:rPr lang="en-GB" sz="1800" i="1" dirty="0">
                <a:solidFill>
                  <a:srgbClr val="FF0000"/>
                </a:solidFill>
                <a:latin typeface="Calibri" panose="020F0502020204030204" pitchFamily="34" charset="0"/>
              </a:rPr>
              <a:t> two thirds of some freshly bought food goes </a:t>
            </a:r>
            <a:r>
              <a:rPr lang="en-GB" sz="1800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to </a:t>
            </a:r>
            <a:r>
              <a:rPr lang="en-GB" sz="1800" b="1" i="1" u="sng" dirty="0" smtClean="0">
                <a:solidFill>
                  <a:srgbClr val="FF0000"/>
                </a:solidFill>
                <a:latin typeface="Calibri" panose="020F0502020204030204" pitchFamily="34" charset="0"/>
              </a:rPr>
              <a:t>waste</a:t>
            </a:r>
            <a:r>
              <a:rPr lang="en-GB" sz="1800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.</a:t>
            </a:r>
          </a:p>
          <a:p>
            <a:pPr marL="263525" lvl="1" indent="-263525">
              <a:lnSpc>
                <a:spcPts val="2200"/>
              </a:lnSpc>
              <a:spcBef>
                <a:spcPts val="0"/>
              </a:spcBef>
              <a:buNone/>
            </a:pPr>
            <a:endParaRPr lang="en-GB" sz="1800" i="1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263525" lvl="1" indent="-263525">
              <a:lnSpc>
                <a:spcPts val="22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GB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Choosing information which supports your point of view:</a:t>
            </a:r>
          </a:p>
          <a:p>
            <a:pPr marL="0" lvl="1" indent="0">
              <a:lnSpc>
                <a:spcPts val="2200"/>
              </a:lnSpc>
              <a:spcBef>
                <a:spcPts val="0"/>
              </a:spcBef>
              <a:buNone/>
            </a:pPr>
            <a:r>
              <a:rPr lang="en-GB" sz="18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  </a:t>
            </a:r>
            <a:r>
              <a:rPr lang="en-GB" sz="1800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One </a:t>
            </a:r>
            <a:r>
              <a:rPr lang="en-GB" sz="1800" i="1" dirty="0">
                <a:solidFill>
                  <a:srgbClr val="FF0000"/>
                </a:solidFill>
                <a:latin typeface="Calibri" panose="020F0502020204030204" pitchFamily="34" charset="0"/>
              </a:rPr>
              <a:t>third of all food produced in the world ends up as waste</a:t>
            </a:r>
            <a:r>
              <a:rPr lang="en-GB" sz="18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.</a:t>
            </a:r>
          </a:p>
          <a:p>
            <a:pPr marL="0" lvl="1" indent="0">
              <a:lnSpc>
                <a:spcPts val="2200"/>
              </a:lnSpc>
              <a:spcBef>
                <a:spcPts val="0"/>
              </a:spcBef>
              <a:buNone/>
            </a:pPr>
            <a:endParaRPr lang="en-GB" sz="1800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63525" lvl="1" indent="-263525">
              <a:lnSpc>
                <a:spcPts val="22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GB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Using short single clause sentences to draw attention to your point:</a:t>
            </a:r>
            <a:endParaRPr lang="en-GB" sz="1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lvl="1" indent="0">
              <a:lnSpc>
                <a:spcPts val="2200"/>
              </a:lnSpc>
              <a:spcBef>
                <a:spcPts val="0"/>
              </a:spcBef>
              <a:buNone/>
            </a:pPr>
            <a:r>
              <a:rPr lang="en-GB" sz="18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  </a:t>
            </a:r>
            <a:r>
              <a:rPr lang="en-GB" sz="1800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The </a:t>
            </a:r>
            <a:r>
              <a:rPr lang="en-GB" sz="1800" i="1" dirty="0">
                <a:solidFill>
                  <a:srgbClr val="FF0000"/>
                </a:solidFill>
                <a:latin typeface="Calibri" panose="020F0502020204030204" pitchFamily="34" charset="0"/>
              </a:rPr>
              <a:t>amount of food waste from supermarkets </a:t>
            </a:r>
            <a:r>
              <a:rPr lang="en-GB" sz="1800" i="1" u="sng" dirty="0">
                <a:solidFill>
                  <a:srgbClr val="FF0000"/>
                </a:solidFill>
                <a:latin typeface="Calibri" panose="020F0502020204030204" pitchFamily="34" charset="0"/>
              </a:rPr>
              <a:t>is</a:t>
            </a:r>
            <a:r>
              <a:rPr lang="en-GB" sz="1800" i="1" dirty="0">
                <a:solidFill>
                  <a:srgbClr val="FF0000"/>
                </a:solidFill>
                <a:latin typeface="Calibri" panose="020F0502020204030204" pitchFamily="34" charset="0"/>
              </a:rPr>
              <a:t> appalling.</a:t>
            </a:r>
          </a:p>
          <a:p>
            <a:pPr marL="633413" lvl="1" indent="0">
              <a:lnSpc>
                <a:spcPts val="2200"/>
              </a:lnSpc>
              <a:spcBef>
                <a:spcPts val="0"/>
              </a:spcBef>
              <a:buNone/>
            </a:pPr>
            <a:endParaRPr lang="en-GB" sz="1800" b="1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lvl="1" indent="0" algn="ctr">
              <a:lnSpc>
                <a:spcPts val="2200"/>
              </a:lnSpc>
              <a:spcBef>
                <a:spcPts val="0"/>
              </a:spcBef>
              <a:buNone/>
            </a:pPr>
            <a:r>
              <a:rPr lang="en-GB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You can make choices as a writer which could persuade people to take action to change the world!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6588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136904" cy="1080120"/>
          </a:xfrm>
        </p:spPr>
        <p:txBody>
          <a:bodyPr>
            <a:normAutofit/>
          </a:bodyPr>
          <a:lstStyle/>
          <a:p>
            <a:r>
              <a:rPr lang="en-GB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Words to Change the World</a:t>
            </a:r>
            <a:endParaRPr lang="en-GB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136904" cy="4824536"/>
          </a:xfrm>
        </p:spPr>
        <p:txBody>
          <a:bodyPr>
            <a:normAutofit/>
          </a:bodyPr>
          <a:lstStyle/>
          <a:p>
            <a:pPr marL="68580" indent="0">
              <a:lnSpc>
                <a:spcPts val="3000"/>
              </a:lnSpc>
              <a:spcBef>
                <a:spcPts val="0"/>
              </a:spcBef>
              <a:buNone/>
            </a:pPr>
            <a:r>
              <a:rPr lang="en-GB" sz="2000" u="sng" dirty="0" smtClean="0">
                <a:latin typeface="Calibri" panose="020F0502020204030204" pitchFamily="34" charset="0"/>
              </a:rPr>
              <a:t>Nouns:</a:t>
            </a:r>
          </a:p>
          <a:p>
            <a:pPr marL="68580" indent="0" algn="ctr">
              <a:lnSpc>
                <a:spcPts val="3000"/>
              </a:lnSpc>
              <a:spcBef>
                <a:spcPts val="0"/>
              </a:spcBef>
              <a:buNone/>
            </a:pPr>
            <a:r>
              <a:rPr lang="en-GB" sz="2000" dirty="0" smtClean="0">
                <a:latin typeface="Calibri" panose="020F0502020204030204" pitchFamily="34" charset="0"/>
              </a:rPr>
              <a:t>rubbish        wastefulness 	       disposal           refuse          environment </a:t>
            </a:r>
          </a:p>
          <a:p>
            <a:pPr marL="68580" indent="0" algn="ctr">
              <a:lnSpc>
                <a:spcPts val="3000"/>
              </a:lnSpc>
              <a:spcBef>
                <a:spcPts val="0"/>
              </a:spcBef>
              <a:buNone/>
            </a:pPr>
            <a:r>
              <a:rPr lang="en-GB" sz="2000" dirty="0">
                <a:latin typeface="Calibri" panose="020F0502020204030204" pitchFamily="34" charset="0"/>
              </a:rPr>
              <a:t>c</a:t>
            </a:r>
            <a:r>
              <a:rPr lang="en-GB" sz="2000" dirty="0" smtClean="0">
                <a:latin typeface="Calibri" panose="020F0502020204030204" pitchFamily="34" charset="0"/>
              </a:rPr>
              <a:t>onsumer      consumption      perishables           landfill         produce         suppliers     exporters    packaging      emissions   pollution  resources </a:t>
            </a:r>
          </a:p>
          <a:p>
            <a:pPr marL="68580" indent="0">
              <a:lnSpc>
                <a:spcPts val="3000"/>
              </a:lnSpc>
              <a:spcBef>
                <a:spcPts val="0"/>
              </a:spcBef>
              <a:buNone/>
            </a:pPr>
            <a:endParaRPr lang="en-GB" sz="2000" dirty="0">
              <a:latin typeface="Calibri" panose="020F0502020204030204" pitchFamily="34" charset="0"/>
            </a:endParaRPr>
          </a:p>
          <a:p>
            <a:pPr marL="68580" indent="0">
              <a:lnSpc>
                <a:spcPts val="3000"/>
              </a:lnSpc>
              <a:spcBef>
                <a:spcPts val="0"/>
              </a:spcBef>
              <a:buNone/>
            </a:pPr>
            <a:r>
              <a:rPr lang="en-GB" sz="2000" u="sng" dirty="0" smtClean="0">
                <a:latin typeface="Calibri" panose="020F0502020204030204" pitchFamily="34" charset="0"/>
              </a:rPr>
              <a:t>Verbs</a:t>
            </a:r>
          </a:p>
          <a:p>
            <a:pPr marL="68580" indent="0" algn="ctr">
              <a:lnSpc>
                <a:spcPts val="3000"/>
              </a:lnSpc>
              <a:spcBef>
                <a:spcPts val="0"/>
              </a:spcBef>
              <a:buNone/>
            </a:pPr>
            <a:r>
              <a:rPr lang="en-GB" sz="2000" dirty="0">
                <a:latin typeface="Calibri" panose="020F0502020204030204" pitchFamily="34" charset="0"/>
              </a:rPr>
              <a:t>s</a:t>
            </a:r>
            <a:r>
              <a:rPr lang="en-GB" sz="2000" dirty="0" smtClean="0">
                <a:latin typeface="Calibri" panose="020F0502020204030204" pitchFamily="34" charset="0"/>
              </a:rPr>
              <a:t>quander     misuse      redistribute   pollute</a:t>
            </a:r>
          </a:p>
          <a:p>
            <a:pPr marL="68580" indent="0">
              <a:lnSpc>
                <a:spcPts val="3000"/>
              </a:lnSpc>
              <a:spcBef>
                <a:spcPts val="0"/>
              </a:spcBef>
              <a:buNone/>
            </a:pPr>
            <a:endParaRPr lang="en-GB" sz="2000" dirty="0">
              <a:latin typeface="Calibri" panose="020F0502020204030204" pitchFamily="34" charset="0"/>
            </a:endParaRPr>
          </a:p>
          <a:p>
            <a:pPr marL="68580" indent="0">
              <a:lnSpc>
                <a:spcPts val="3000"/>
              </a:lnSpc>
              <a:spcBef>
                <a:spcPts val="0"/>
              </a:spcBef>
              <a:buNone/>
            </a:pPr>
            <a:r>
              <a:rPr lang="en-GB" sz="2000" u="sng" dirty="0" smtClean="0">
                <a:latin typeface="Calibri" panose="020F0502020204030204" pitchFamily="34" charset="0"/>
              </a:rPr>
              <a:t>Adjectives:</a:t>
            </a:r>
          </a:p>
          <a:p>
            <a:pPr marL="68580" indent="0" algn="ctr">
              <a:lnSpc>
                <a:spcPts val="3000"/>
              </a:lnSpc>
              <a:spcBef>
                <a:spcPts val="0"/>
              </a:spcBef>
              <a:buNone/>
            </a:pPr>
            <a:r>
              <a:rPr lang="en-GB" sz="2000" dirty="0">
                <a:latin typeface="Calibri" panose="020F0502020204030204" pitchFamily="34" charset="0"/>
              </a:rPr>
              <a:t>n</a:t>
            </a:r>
            <a:r>
              <a:rPr lang="en-GB" sz="2000" dirty="0" smtClean="0">
                <a:latin typeface="Calibri" panose="020F0502020204030204" pitchFamily="34" charset="0"/>
              </a:rPr>
              <a:t>ourishing     unsold     edible      consumable   </a:t>
            </a:r>
            <a:r>
              <a:rPr lang="en-GB" sz="2000" dirty="0" err="1" smtClean="0">
                <a:latin typeface="Calibri" panose="020F0502020204030204" pitchFamily="34" charset="0"/>
              </a:rPr>
              <a:t>mis-shapen</a:t>
            </a:r>
            <a:r>
              <a:rPr lang="en-GB" sz="2000" dirty="0" smtClean="0">
                <a:latin typeface="Calibri" panose="020F0502020204030204" pitchFamily="34" charset="0"/>
              </a:rPr>
              <a:t>    imperfect </a:t>
            </a:r>
            <a:endParaRPr lang="en-GB" sz="200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65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PERSUADING WITH MODAL  VERBS </a:t>
            </a:r>
            <a:endParaRPr lang="en-GB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057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7992888" cy="792088"/>
          </a:xfrm>
        </p:spPr>
        <p:txBody>
          <a:bodyPr>
            <a:normAutofit/>
          </a:bodyPr>
          <a:lstStyle/>
          <a:p>
            <a:r>
              <a:rPr lang="en-GB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Modal Verbs </a:t>
            </a:r>
            <a:endParaRPr lang="en-GB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0732" y="2852936"/>
            <a:ext cx="7869700" cy="345638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lnSpc>
                <a:spcPts val="28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2000" dirty="0" smtClean="0">
                <a:latin typeface="Calibri" panose="020F0502020204030204" pitchFamily="34" charset="0"/>
              </a:rPr>
              <a:t>You </a:t>
            </a:r>
            <a:r>
              <a:rPr lang="en-GB" sz="2000" b="1" i="1" dirty="0" smtClean="0">
                <a:solidFill>
                  <a:srgbClr val="00B050"/>
                </a:solidFill>
                <a:latin typeface="Calibri" panose="020F0502020204030204" pitchFamily="34" charset="0"/>
              </a:rPr>
              <a:t>can</a:t>
            </a:r>
            <a:r>
              <a:rPr lang="en-GB" sz="2000" b="1" dirty="0" smtClean="0">
                <a:latin typeface="Calibri" panose="020F0502020204030204" pitchFamily="34" charset="0"/>
              </a:rPr>
              <a:t> </a:t>
            </a:r>
            <a:r>
              <a:rPr lang="en-GB" sz="2000" dirty="0" smtClean="0">
                <a:latin typeface="Calibri" panose="020F0502020204030204" pitchFamily="34" charset="0"/>
              </a:rPr>
              <a:t>have chocolate after dinner;</a:t>
            </a:r>
          </a:p>
          <a:p>
            <a:pPr>
              <a:lnSpc>
                <a:spcPts val="28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2000" dirty="0" smtClean="0">
                <a:latin typeface="Calibri" panose="020F0502020204030204" pitchFamily="34" charset="0"/>
              </a:rPr>
              <a:t>You </a:t>
            </a:r>
            <a:r>
              <a:rPr lang="en-GB" sz="2000" b="1" i="1" dirty="0" smtClean="0">
                <a:solidFill>
                  <a:srgbClr val="00B050"/>
                </a:solidFill>
                <a:latin typeface="Calibri" panose="020F0502020204030204" pitchFamily="34" charset="0"/>
              </a:rPr>
              <a:t>must</a:t>
            </a:r>
            <a:r>
              <a:rPr lang="en-GB" sz="2000" dirty="0" smtClean="0">
                <a:latin typeface="Calibri" panose="020F0502020204030204" pitchFamily="34" charset="0"/>
              </a:rPr>
              <a:t> have chocolate after dinner;</a:t>
            </a:r>
          </a:p>
          <a:p>
            <a:pPr>
              <a:lnSpc>
                <a:spcPts val="28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2000" dirty="0" smtClean="0">
                <a:latin typeface="Calibri" panose="020F0502020204030204" pitchFamily="34" charset="0"/>
              </a:rPr>
              <a:t>You </a:t>
            </a:r>
            <a:r>
              <a:rPr lang="en-GB" sz="2000" b="1" i="1" dirty="0" smtClean="0">
                <a:solidFill>
                  <a:srgbClr val="00B050"/>
                </a:solidFill>
                <a:latin typeface="Calibri" panose="020F0502020204030204" pitchFamily="34" charset="0"/>
              </a:rPr>
              <a:t>should</a:t>
            </a:r>
            <a:r>
              <a:rPr lang="en-GB" sz="2000" dirty="0" smtClean="0">
                <a:latin typeface="Calibri" panose="020F0502020204030204" pitchFamily="34" charset="0"/>
              </a:rPr>
              <a:t> have chocolate after dinner;</a:t>
            </a:r>
          </a:p>
          <a:p>
            <a:pPr>
              <a:lnSpc>
                <a:spcPts val="28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2000" dirty="0" smtClean="0">
                <a:latin typeface="Calibri" panose="020F0502020204030204" pitchFamily="34" charset="0"/>
              </a:rPr>
              <a:t>You </a:t>
            </a:r>
            <a:r>
              <a:rPr lang="en-GB" sz="2000" b="1" i="1" dirty="0" smtClean="0">
                <a:solidFill>
                  <a:srgbClr val="00B050"/>
                </a:solidFill>
                <a:latin typeface="Calibri" panose="020F0502020204030204" pitchFamily="34" charset="0"/>
              </a:rPr>
              <a:t>could</a:t>
            </a:r>
            <a:r>
              <a:rPr lang="en-GB" sz="2000" dirty="0" smtClean="0">
                <a:latin typeface="Calibri" panose="020F0502020204030204" pitchFamily="34" charset="0"/>
              </a:rPr>
              <a:t> have chocolate after dinner.</a:t>
            </a:r>
            <a:endParaRPr lang="en-GB" sz="2000" dirty="0"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0732" y="1900863"/>
            <a:ext cx="8013715" cy="400110"/>
          </a:xfrm>
          <a:prstGeom prst="rect">
            <a:avLst/>
          </a:prstGeom>
          <a:solidFill>
            <a:srgbClr val="CC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alibri" panose="020F0502020204030204" pitchFamily="34" charset="0"/>
              </a:rPr>
              <a:t>c</a:t>
            </a:r>
            <a:r>
              <a:rPr lang="en-GB" sz="2000" dirty="0" smtClean="0">
                <a:latin typeface="Calibri" panose="020F0502020204030204" pitchFamily="34" charset="0"/>
              </a:rPr>
              <a:t>an   could  will   would   shall   should  may  might   must   ought to </a:t>
            </a:r>
            <a:endParaRPr lang="en-GB" sz="2000" dirty="0"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0634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145" y="508758"/>
            <a:ext cx="7992888" cy="792088"/>
          </a:xfrm>
        </p:spPr>
        <p:txBody>
          <a:bodyPr>
            <a:normAutofit/>
          </a:bodyPr>
          <a:lstStyle/>
          <a:p>
            <a:r>
              <a:rPr lang="en-GB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Modal Verbs </a:t>
            </a:r>
            <a:endParaRPr lang="en-GB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2656741"/>
            <a:ext cx="3981268" cy="576064"/>
          </a:xfrm>
          <a:ln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pPr marL="68580" indent="0">
              <a:lnSpc>
                <a:spcPts val="2800"/>
              </a:lnSpc>
              <a:spcAft>
                <a:spcPts val="600"/>
              </a:spcAft>
              <a:buNone/>
            </a:pPr>
            <a:r>
              <a:rPr lang="en-GB" sz="2000" dirty="0" smtClean="0">
                <a:latin typeface="Calibri" panose="020F0502020204030204" pitchFamily="34" charset="0"/>
              </a:rPr>
              <a:t>You </a:t>
            </a:r>
            <a:r>
              <a:rPr lang="en-GB" sz="2000" b="1" i="1" dirty="0" smtClean="0">
                <a:solidFill>
                  <a:srgbClr val="00B050"/>
                </a:solidFill>
                <a:latin typeface="Calibri" panose="020F0502020204030204" pitchFamily="34" charset="0"/>
              </a:rPr>
              <a:t>can</a:t>
            </a:r>
            <a:r>
              <a:rPr lang="en-GB" sz="2000" b="1" dirty="0" smtClean="0">
                <a:latin typeface="Calibri" panose="020F0502020204030204" pitchFamily="34" charset="0"/>
              </a:rPr>
              <a:t> </a:t>
            </a:r>
            <a:r>
              <a:rPr lang="en-GB" sz="2000" dirty="0" smtClean="0">
                <a:latin typeface="Calibri" panose="020F0502020204030204" pitchFamily="34" charset="0"/>
              </a:rPr>
              <a:t>have chocolate after dinner.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0731" y="1332710"/>
            <a:ext cx="8013715" cy="400110"/>
          </a:xfrm>
          <a:prstGeom prst="rect">
            <a:avLst/>
          </a:prstGeom>
          <a:solidFill>
            <a:srgbClr val="CC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alibri" panose="020F0502020204030204" pitchFamily="34" charset="0"/>
              </a:rPr>
              <a:t>m</a:t>
            </a:r>
            <a:r>
              <a:rPr lang="en-GB" sz="2000" dirty="0" smtClean="0">
                <a:latin typeface="Calibri" panose="020F0502020204030204" pitchFamily="34" charset="0"/>
              </a:rPr>
              <a:t>ust  can  will   may  would   shall   should  could </a:t>
            </a:r>
            <a:r>
              <a:rPr lang="en-GB" sz="2000" dirty="0">
                <a:latin typeface="Calibri" panose="020F0502020204030204" pitchFamily="34" charset="0"/>
              </a:rPr>
              <a:t> </a:t>
            </a:r>
            <a:r>
              <a:rPr lang="en-GB" sz="2000" dirty="0" smtClean="0">
                <a:latin typeface="Calibri" panose="020F0502020204030204" pitchFamily="34" charset="0"/>
              </a:rPr>
              <a:t>might  ought to </a:t>
            </a:r>
            <a:endParaRPr lang="en-GB" sz="2000" dirty="0">
              <a:latin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2656741"/>
            <a:ext cx="987769" cy="78363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45" y="5733256"/>
            <a:ext cx="771745" cy="612251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 flipV="1">
            <a:off x="1475656" y="3212976"/>
            <a:ext cx="5544616" cy="2592288"/>
          </a:xfrm>
          <a:prstGeom prst="straightConnector1">
            <a:avLst/>
          </a:prstGeom>
          <a:ln w="25400" cap="sq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372890" y="6039381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soft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7700630" y="2164794"/>
            <a:ext cx="759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loud</a:t>
            </a:r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305681" y="5271591"/>
            <a:ext cx="51547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GB" b="1" dirty="0" smtClean="0">
                <a:latin typeface="Calibri" panose="020F0502020204030204" pitchFamily="34" charset="0"/>
              </a:rPr>
              <a:t>Turning up the volume: </a:t>
            </a:r>
            <a:r>
              <a:rPr lang="en-GB" dirty="0" smtClean="0">
                <a:latin typeface="Calibri" panose="020F0502020204030204" pitchFamily="34" charset="0"/>
              </a:rPr>
              <a:t>modal verbs can be used for gentle persuasion or strong persuasion, like turning up or turning down the volume on the television</a:t>
            </a:r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3809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7992888" cy="792088"/>
          </a:xfrm>
        </p:spPr>
        <p:txBody>
          <a:bodyPr>
            <a:normAutofit/>
          </a:bodyPr>
          <a:lstStyle/>
          <a:p>
            <a:r>
              <a:rPr lang="en-GB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Modal Verbs </a:t>
            </a:r>
            <a:endParaRPr lang="en-GB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852936"/>
            <a:ext cx="7869700" cy="345638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2000" dirty="0">
                <a:latin typeface="Calibri" panose="020F0502020204030204" pitchFamily="34" charset="0"/>
              </a:rPr>
              <a:t>they simply </a:t>
            </a:r>
            <a:r>
              <a:rPr lang="en-GB" sz="2000" dirty="0">
                <a:solidFill>
                  <a:srgbClr val="00B050"/>
                </a:solidFill>
                <a:latin typeface="Calibri" panose="020F0502020204030204" pitchFamily="34" charset="0"/>
              </a:rPr>
              <a:t>cannot</a:t>
            </a:r>
            <a:r>
              <a:rPr lang="en-GB" sz="2000" dirty="0">
                <a:latin typeface="Calibri" panose="020F0502020204030204" pitchFamily="34" charset="0"/>
              </a:rPr>
              <a:t> make ends meet</a:t>
            </a:r>
            <a:endParaRPr lang="en-GB" sz="2000" dirty="0" smtClean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GB" sz="2000" dirty="0" smtClean="0">
                <a:latin typeface="Calibri" panose="020F0502020204030204" pitchFamily="34" charset="0"/>
              </a:rPr>
              <a:t>more </a:t>
            </a:r>
            <a:r>
              <a:rPr lang="en-GB" sz="2000" dirty="0" smtClean="0">
                <a:solidFill>
                  <a:srgbClr val="00B050"/>
                </a:solidFill>
                <a:latin typeface="Calibri" panose="020F0502020204030204" pitchFamily="34" charset="0"/>
              </a:rPr>
              <a:t>could</a:t>
            </a:r>
            <a:r>
              <a:rPr lang="en-GB" sz="2000" dirty="0" smtClean="0">
                <a:latin typeface="Calibri" panose="020F0502020204030204" pitchFamily="34" charset="0"/>
              </a:rPr>
              <a:t> be done to reduce food waste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000" dirty="0">
                <a:latin typeface="Calibri" panose="020F0502020204030204" pitchFamily="34" charset="0"/>
              </a:rPr>
              <a:t>Just imagine what it </a:t>
            </a:r>
            <a:r>
              <a:rPr lang="en-GB" sz="2000" dirty="0">
                <a:solidFill>
                  <a:srgbClr val="00B050"/>
                </a:solidFill>
                <a:latin typeface="Calibri" panose="020F0502020204030204" pitchFamily="34" charset="0"/>
              </a:rPr>
              <a:t>must</a:t>
            </a:r>
            <a:r>
              <a:rPr lang="en-GB" sz="2000" dirty="0">
                <a:latin typeface="Calibri" panose="020F0502020204030204" pitchFamily="34" charset="0"/>
              </a:rPr>
              <a:t> be like </a:t>
            </a:r>
            <a:r>
              <a:rPr lang="en-GB" sz="2000" dirty="0" smtClean="0">
                <a:latin typeface="Calibri" panose="020F0502020204030204" pitchFamily="34" charset="0"/>
              </a:rPr>
              <a:t>…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000" dirty="0">
                <a:latin typeface="Calibri" panose="020F0502020204030204" pitchFamily="34" charset="0"/>
              </a:rPr>
              <a:t>supermarkets </a:t>
            </a:r>
            <a:r>
              <a:rPr lang="en-GB" sz="2000" dirty="0">
                <a:solidFill>
                  <a:srgbClr val="00B050"/>
                </a:solidFill>
                <a:latin typeface="Calibri" panose="020F0502020204030204" pitchFamily="34" charset="0"/>
              </a:rPr>
              <a:t>should</a:t>
            </a:r>
            <a:r>
              <a:rPr lang="en-GB" sz="2000" dirty="0">
                <a:latin typeface="Calibri" panose="020F0502020204030204" pitchFamily="34" charset="0"/>
              </a:rPr>
              <a:t> also be encouraged to offer a service </a:t>
            </a:r>
            <a:r>
              <a:rPr lang="en-GB" sz="2000" dirty="0" smtClean="0">
                <a:latin typeface="Calibri" panose="020F0502020204030204" pitchFamily="34" charset="0"/>
              </a:rPr>
              <a:t> …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000" dirty="0">
                <a:latin typeface="Calibri" panose="020F0502020204030204" pitchFamily="34" charset="0"/>
              </a:rPr>
              <a:t>Delivery vans </a:t>
            </a:r>
            <a:r>
              <a:rPr lang="en-GB" sz="2000" dirty="0">
                <a:solidFill>
                  <a:srgbClr val="00B050"/>
                </a:solidFill>
                <a:latin typeface="Calibri" panose="020F0502020204030204" pitchFamily="34" charset="0"/>
              </a:rPr>
              <a:t>could</a:t>
            </a:r>
            <a:r>
              <a:rPr lang="en-GB" sz="2000" dirty="0">
                <a:latin typeface="Calibri" panose="020F0502020204030204" pitchFamily="34" charset="0"/>
              </a:rPr>
              <a:t> then drop much needed perishables to people on the delivery route </a:t>
            </a:r>
            <a:r>
              <a:rPr lang="en-GB" sz="2000" dirty="0" smtClean="0">
                <a:latin typeface="Calibri" panose="020F0502020204030204" pitchFamily="34" charset="0"/>
              </a:rPr>
              <a:t> …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000" dirty="0">
                <a:latin typeface="Calibri" panose="020F0502020204030204" pitchFamily="34" charset="0"/>
              </a:rPr>
              <a:t>My health </a:t>
            </a:r>
            <a:r>
              <a:rPr lang="en-GB" sz="2000" dirty="0">
                <a:solidFill>
                  <a:srgbClr val="00B050"/>
                </a:solidFill>
                <a:latin typeface="Calibri" panose="020F0502020204030204" pitchFamily="34" charset="0"/>
              </a:rPr>
              <a:t>would</a:t>
            </a:r>
            <a:r>
              <a:rPr lang="en-GB" sz="2000" dirty="0">
                <a:latin typeface="Calibri" panose="020F0502020204030204" pitchFamily="34" charset="0"/>
              </a:rPr>
              <a:t> have improved immeasurably </a:t>
            </a:r>
            <a:r>
              <a:rPr lang="en-GB" sz="2000" dirty="0" smtClean="0">
                <a:latin typeface="Calibri" panose="020F0502020204030204" pitchFamily="34" charset="0"/>
              </a:rPr>
              <a:t>…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000" dirty="0">
                <a:latin typeface="Calibri" panose="020F0502020204030204" pitchFamily="34" charset="0"/>
              </a:rPr>
              <a:t>I </a:t>
            </a:r>
            <a:r>
              <a:rPr lang="en-GB" sz="2000" dirty="0">
                <a:solidFill>
                  <a:srgbClr val="00B050"/>
                </a:solidFill>
                <a:latin typeface="Calibri" panose="020F0502020204030204" pitchFamily="34" charset="0"/>
              </a:rPr>
              <a:t>would </a:t>
            </a:r>
            <a:r>
              <a:rPr lang="en-GB" sz="2000" dirty="0">
                <a:latin typeface="Calibri" panose="020F0502020204030204" pitchFamily="34" charset="0"/>
              </a:rPr>
              <a:t>have been </a:t>
            </a:r>
            <a:r>
              <a:rPr lang="en-GB" sz="2000" dirty="0" smtClean="0">
                <a:latin typeface="Calibri" panose="020F0502020204030204" pitchFamily="34" charset="0"/>
              </a:rPr>
              <a:t>spared…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000" dirty="0">
                <a:latin typeface="Calibri" panose="020F0502020204030204" pitchFamily="34" charset="0"/>
              </a:rPr>
              <a:t>France has already proven that this </a:t>
            </a:r>
            <a:r>
              <a:rPr lang="en-GB" sz="2000" dirty="0">
                <a:solidFill>
                  <a:srgbClr val="00B050"/>
                </a:solidFill>
                <a:latin typeface="Calibri" panose="020F0502020204030204" pitchFamily="34" charset="0"/>
              </a:rPr>
              <a:t>can</a:t>
            </a:r>
            <a:r>
              <a:rPr lang="en-GB" sz="2000" dirty="0">
                <a:latin typeface="Calibri" panose="020F0502020204030204" pitchFamily="34" charset="0"/>
              </a:rPr>
              <a:t> </a:t>
            </a:r>
            <a:r>
              <a:rPr lang="en-GB" sz="2000" dirty="0" smtClean="0">
                <a:latin typeface="Calibri" panose="020F0502020204030204" pitchFamily="34" charset="0"/>
              </a:rPr>
              <a:t>work   </a:t>
            </a:r>
            <a:endParaRPr lang="en-GB" sz="2000" dirty="0"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0732" y="1900863"/>
            <a:ext cx="8013715" cy="400110"/>
          </a:xfrm>
          <a:prstGeom prst="rect">
            <a:avLst/>
          </a:prstGeom>
          <a:solidFill>
            <a:srgbClr val="CC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alibri" panose="020F0502020204030204" pitchFamily="34" charset="0"/>
              </a:rPr>
              <a:t>c</a:t>
            </a:r>
            <a:r>
              <a:rPr lang="en-GB" sz="2000" dirty="0" smtClean="0">
                <a:latin typeface="Calibri" panose="020F0502020204030204" pitchFamily="34" charset="0"/>
              </a:rPr>
              <a:t>an   could  will   would   shall   should  may  might   must   ought to </a:t>
            </a:r>
            <a:endParaRPr lang="en-GB" sz="2000" dirty="0">
              <a:latin typeface="Calibri" panose="020F05020202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5925574"/>
            <a:ext cx="483713" cy="38374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196" y="4797152"/>
            <a:ext cx="555721" cy="440872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V="1">
            <a:off x="6639889" y="5134846"/>
            <a:ext cx="1047780" cy="790728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7568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7024744" cy="1143000"/>
          </a:xfrm>
        </p:spPr>
        <p:txBody>
          <a:bodyPr>
            <a:normAutofit/>
          </a:bodyPr>
          <a:lstStyle/>
          <a:p>
            <a:r>
              <a:rPr lang="en-GB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Reflection Point</a:t>
            </a:r>
            <a:endParaRPr lang="en-GB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916832"/>
            <a:ext cx="7992888" cy="4464496"/>
          </a:xfrm>
        </p:spPr>
        <p:txBody>
          <a:bodyPr>
            <a:normAutofit/>
          </a:bodyPr>
          <a:lstStyle/>
          <a:p>
            <a:pPr marL="68580" indent="0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800" b="1" dirty="0" smtClean="0">
                <a:latin typeface="Calibri" panose="020F0502020204030204" pitchFamily="34" charset="0"/>
              </a:rPr>
              <a:t>What do you know about food waste now?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dirty="0" smtClean="0">
                <a:latin typeface="Calibri" panose="020F0502020204030204" pitchFamily="34" charset="0"/>
              </a:rPr>
              <a:t>What facts do you know that might support an argument?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dirty="0" smtClean="0">
                <a:latin typeface="Calibri" panose="020F0502020204030204" pitchFamily="34" charset="0"/>
              </a:rPr>
              <a:t>What are the different ways in which food gets wasted?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dirty="0" smtClean="0">
                <a:latin typeface="Calibri" panose="020F0502020204030204" pitchFamily="34" charset="0"/>
              </a:rPr>
              <a:t>What are the consequences of food waste?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dirty="0" smtClean="0">
                <a:latin typeface="Calibri" panose="020F0502020204030204" pitchFamily="34" charset="0"/>
              </a:rPr>
              <a:t>Why does it matter?</a:t>
            </a:r>
          </a:p>
          <a:p>
            <a:pPr>
              <a:buFont typeface="Wingdings" panose="05000000000000000000" pitchFamily="2" charset="2"/>
              <a:buChar char="q"/>
            </a:pPr>
            <a:endParaRPr lang="en-GB" sz="1800" dirty="0">
              <a:latin typeface="Calibri" panose="020F0502020204030204" pitchFamily="34" charset="0"/>
            </a:endParaRPr>
          </a:p>
          <a:p>
            <a:pPr marL="68580" indent="0">
              <a:buNone/>
            </a:pPr>
            <a:endParaRPr lang="en-GB" sz="180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266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8580" indent="0">
              <a:buNone/>
            </a:pPr>
            <a:r>
              <a:rPr lang="en-GB" sz="2000" dirty="0" smtClean="0">
                <a:latin typeface="Calibri" panose="020F0502020204030204" pitchFamily="34" charset="0"/>
              </a:rPr>
              <a:t>Vid</a:t>
            </a:r>
            <a:r>
              <a:rPr lang="en-GB" sz="2000" dirty="0">
                <a:latin typeface="Calibri" panose="020F0502020204030204" pitchFamily="34" charset="0"/>
              </a:rPr>
              <a:t>eo clip 2:</a:t>
            </a:r>
          </a:p>
          <a:p>
            <a:pPr marL="68580" indent="0">
              <a:buNone/>
            </a:pPr>
            <a:r>
              <a:rPr lang="en-GB" sz="2000" dirty="0" smtClean="0">
                <a:solidFill>
                  <a:schemeClr val="tx1"/>
                </a:solidFill>
                <a:latin typeface="Calibri" panose="020F0502020204030204" pitchFamily="34" charset="0"/>
                <a:hlinkClick r:id="rId2"/>
              </a:rPr>
              <a:t>https</a:t>
            </a:r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  <a:hlinkClick r:id="rId2"/>
              </a:rPr>
              <a:t>://</a:t>
            </a:r>
            <a:r>
              <a:rPr lang="en-GB" sz="2000" dirty="0" smtClean="0">
                <a:solidFill>
                  <a:schemeClr val="tx1"/>
                </a:solidFill>
                <a:latin typeface="Calibri" panose="020F0502020204030204" pitchFamily="34" charset="0"/>
                <a:hlinkClick r:id="rId2"/>
              </a:rPr>
              <a:t>www.youtube.com/watch?v=ZVkaYxJDqmI</a:t>
            </a:r>
            <a:endParaRPr lang="en-GB" sz="20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832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7024744" cy="1143000"/>
          </a:xfrm>
        </p:spPr>
        <p:txBody>
          <a:bodyPr>
            <a:normAutofit/>
          </a:bodyPr>
          <a:lstStyle/>
          <a:p>
            <a:r>
              <a:rPr lang="en-GB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Planning and Drafting</a:t>
            </a:r>
            <a:endParaRPr lang="en-GB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700808"/>
            <a:ext cx="7992888" cy="4680520"/>
          </a:xfrm>
        </p:spPr>
        <p:txBody>
          <a:bodyPr>
            <a:normAutofit/>
          </a:bodyPr>
          <a:lstStyle/>
          <a:p>
            <a:pPr marL="68580" indent="0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800" b="1" dirty="0" smtClean="0">
                <a:latin typeface="Calibri" panose="020F0502020204030204" pitchFamily="34" charset="0"/>
              </a:rPr>
              <a:t>What strategies do you use when you have to plan a piece of writing?</a:t>
            </a:r>
          </a:p>
          <a:p>
            <a:pPr marL="68580" indent="0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GB" sz="1800" b="1" dirty="0" smtClean="0">
              <a:latin typeface="Calibri" panose="020F0502020204030204" pitchFamily="34" charset="0"/>
            </a:endParaRPr>
          </a:p>
          <a:p>
            <a:pPr marL="68580" indent="0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GB" sz="1800" b="1" dirty="0" smtClean="0">
              <a:latin typeface="Calibri" panose="020F0502020204030204" pitchFamily="34" charset="0"/>
            </a:endParaRPr>
          </a:p>
          <a:p>
            <a:pPr marL="68580" indent="0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GB" sz="1800" b="1" dirty="0">
              <a:latin typeface="Calibri" panose="020F0502020204030204" pitchFamily="34" charset="0"/>
            </a:endParaRPr>
          </a:p>
          <a:p>
            <a:pPr marL="68580" indent="0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GB" sz="1800" b="1" dirty="0" smtClean="0">
              <a:latin typeface="Calibri" panose="020F0502020204030204" pitchFamily="34" charset="0"/>
            </a:endParaRPr>
          </a:p>
          <a:p>
            <a:pPr marL="68580" indent="0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GB" sz="1800" b="1" dirty="0">
              <a:latin typeface="Calibri" panose="020F0502020204030204" pitchFamily="34" charset="0"/>
            </a:endParaRPr>
          </a:p>
          <a:p>
            <a:pPr marL="68580" indent="0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800" b="1" dirty="0" smtClean="0">
                <a:latin typeface="Calibri" panose="020F0502020204030204" pitchFamily="34" charset="0"/>
              </a:rPr>
              <a:t>What strategies do you use when you are drafting a piece of text?</a:t>
            </a:r>
          </a:p>
          <a:p>
            <a:pPr marL="68580" indent="0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GB" sz="1800" dirty="0" smtClean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endParaRPr lang="en-GB" sz="1800" dirty="0">
              <a:latin typeface="Calibri" panose="020F0502020204030204" pitchFamily="34" charset="0"/>
            </a:endParaRPr>
          </a:p>
          <a:p>
            <a:pPr marL="68580" indent="0">
              <a:buNone/>
            </a:pPr>
            <a:endParaRPr lang="en-GB" sz="180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450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7024744" cy="1143000"/>
          </a:xfrm>
        </p:spPr>
        <p:txBody>
          <a:bodyPr>
            <a:normAutofit/>
          </a:bodyPr>
          <a:lstStyle/>
          <a:p>
            <a:r>
              <a:rPr lang="en-GB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Planning and Drafting</a:t>
            </a:r>
            <a:endParaRPr lang="en-GB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700808"/>
            <a:ext cx="7992888" cy="4680520"/>
          </a:xfrm>
        </p:spPr>
        <p:txBody>
          <a:bodyPr>
            <a:normAutofit/>
          </a:bodyPr>
          <a:lstStyle/>
          <a:p>
            <a:pPr marL="68580" indent="0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800" b="1" dirty="0" smtClean="0">
                <a:latin typeface="Calibri" panose="020F0502020204030204" pitchFamily="34" charset="0"/>
              </a:rPr>
              <a:t>What strategies do you use when you have to plan a piece of writing?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dirty="0" smtClean="0">
                <a:latin typeface="Calibri" panose="020F0502020204030204" pitchFamily="34" charset="0"/>
              </a:rPr>
              <a:t>making sure you know enough about the topic you have to write about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dirty="0" smtClean="0">
                <a:latin typeface="Calibri" panose="020F0502020204030204" pitchFamily="34" charset="0"/>
              </a:rPr>
              <a:t>thinking about the vocabulary you might need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dirty="0">
                <a:latin typeface="Calibri" panose="020F0502020204030204" pitchFamily="34" charset="0"/>
              </a:rPr>
              <a:t>m</a:t>
            </a:r>
            <a:r>
              <a:rPr lang="en-GB" sz="1800" dirty="0" smtClean="0">
                <a:latin typeface="Calibri" panose="020F0502020204030204" pitchFamily="34" charset="0"/>
              </a:rPr>
              <a:t>aking sure you know what kind of writing you have to do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dirty="0">
                <a:latin typeface="Calibri" panose="020F0502020204030204" pitchFamily="34" charset="0"/>
              </a:rPr>
              <a:t>g</a:t>
            </a:r>
            <a:r>
              <a:rPr lang="en-GB" sz="1800" dirty="0" smtClean="0">
                <a:latin typeface="Calibri" panose="020F0502020204030204" pitchFamily="34" charset="0"/>
              </a:rPr>
              <a:t>athering ideas for what to write about</a:t>
            </a:r>
          </a:p>
          <a:p>
            <a:pPr marL="68580" indent="0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GB" sz="1800" b="1" dirty="0" smtClean="0">
              <a:latin typeface="Calibri" panose="020F0502020204030204" pitchFamily="34" charset="0"/>
            </a:endParaRPr>
          </a:p>
          <a:p>
            <a:pPr marL="68580" indent="0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800" b="1" dirty="0" smtClean="0">
                <a:latin typeface="Calibri" panose="020F0502020204030204" pitchFamily="34" charset="0"/>
              </a:rPr>
              <a:t>What strategies do you use when you are drafting a piece of text?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dirty="0">
                <a:latin typeface="Calibri" panose="020F0502020204030204" pitchFamily="34" charset="0"/>
              </a:rPr>
              <a:t>p</a:t>
            </a:r>
            <a:r>
              <a:rPr lang="en-GB" sz="1800" dirty="0" smtClean="0">
                <a:latin typeface="Calibri" panose="020F0502020204030204" pitchFamily="34" charset="0"/>
              </a:rPr>
              <a:t>ausing occasionally to re-read the text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dirty="0">
                <a:latin typeface="Calibri" panose="020F0502020204030204" pitchFamily="34" charset="0"/>
              </a:rPr>
              <a:t>t</a:t>
            </a:r>
            <a:r>
              <a:rPr lang="en-GB" sz="1800" dirty="0" smtClean="0">
                <a:latin typeface="Calibri" panose="020F0502020204030204" pitchFamily="34" charset="0"/>
              </a:rPr>
              <a:t>hinking ahead to where the text will end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dirty="0">
                <a:latin typeface="Calibri" panose="020F0502020204030204" pitchFamily="34" charset="0"/>
              </a:rPr>
              <a:t>r</a:t>
            </a:r>
            <a:r>
              <a:rPr lang="en-GB" sz="1800" dirty="0" smtClean="0">
                <a:latin typeface="Calibri" panose="020F0502020204030204" pitchFamily="34" charset="0"/>
              </a:rPr>
              <a:t>emembering what kind of writing you have to do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dirty="0">
                <a:latin typeface="Calibri" panose="020F0502020204030204" pitchFamily="34" charset="0"/>
              </a:rPr>
              <a:t>t</a:t>
            </a:r>
            <a:r>
              <a:rPr lang="en-GB" sz="1800" dirty="0" smtClean="0">
                <a:latin typeface="Calibri" panose="020F0502020204030204" pitchFamily="34" charset="0"/>
              </a:rPr>
              <a:t>hinking about your reader and how you want them to think or feel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endParaRPr lang="en-GB" sz="1800" dirty="0" smtClean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endParaRPr lang="en-GB" sz="1800" dirty="0">
              <a:latin typeface="Calibri" panose="020F0502020204030204" pitchFamily="34" charset="0"/>
            </a:endParaRPr>
          </a:p>
          <a:p>
            <a:pPr marL="68580" indent="0">
              <a:buNone/>
            </a:pPr>
            <a:endParaRPr lang="en-GB" sz="180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119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748" y="548680"/>
            <a:ext cx="3787306" cy="25202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789040"/>
            <a:ext cx="3844713" cy="216024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430" y="836712"/>
            <a:ext cx="3570889" cy="23762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59" y="3509181"/>
            <a:ext cx="3631284" cy="271995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779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661" y="620688"/>
            <a:ext cx="8229600" cy="762438"/>
          </a:xfrm>
        </p:spPr>
        <p:txBody>
          <a:bodyPr/>
          <a:lstStyle/>
          <a:p>
            <a:pPr algn="ctr"/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Writing Task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648" y="2708920"/>
            <a:ext cx="6264696" cy="1440160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000" dirty="0" smtClean="0">
                <a:latin typeface="Calibri" panose="020F0502020204030204" pitchFamily="34" charset="0"/>
              </a:rPr>
              <a:t>Write a letter to your local paper arguing that so much food waste is wrong and suggesting what action we should take to reduce food waste. [No more than 300 words</a:t>
            </a:r>
            <a:r>
              <a:rPr lang="en-GB" sz="2000" dirty="0" smtClean="0"/>
              <a:t>]</a:t>
            </a:r>
            <a:endParaRPr lang="en-GB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6606226" y="1537013"/>
            <a:ext cx="144016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latin typeface="Calibri" panose="020F0502020204030204" pitchFamily="34" charset="0"/>
              </a:rPr>
              <a:t>Who is the </a:t>
            </a:r>
            <a:r>
              <a:rPr lang="en-GB" sz="2000" b="1" dirty="0" smtClean="0">
                <a:latin typeface="Calibri" panose="020F0502020204030204" pitchFamily="34" charset="0"/>
              </a:rPr>
              <a:t>audience</a:t>
            </a:r>
            <a:r>
              <a:rPr lang="en-GB" sz="2000" dirty="0" smtClean="0">
                <a:latin typeface="Calibri" panose="020F0502020204030204" pitchFamily="34" charset="0"/>
              </a:rPr>
              <a:t>?</a:t>
            </a:r>
            <a:endParaRPr lang="en-GB" sz="2000" dirty="0">
              <a:latin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7846" y="1383125"/>
            <a:ext cx="2088232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latin typeface="Calibri" panose="020F0502020204030204" pitchFamily="34" charset="0"/>
              </a:rPr>
              <a:t>What is the </a:t>
            </a:r>
            <a:r>
              <a:rPr lang="en-GB" sz="2000" b="1" dirty="0" smtClean="0">
                <a:latin typeface="Calibri" panose="020F0502020204030204" pitchFamily="34" charset="0"/>
              </a:rPr>
              <a:t>opinion </a:t>
            </a:r>
            <a:r>
              <a:rPr lang="en-GB" sz="2000" dirty="0" smtClean="0">
                <a:latin typeface="Calibri" panose="020F0502020204030204" pitchFamily="34" charset="0"/>
              </a:rPr>
              <a:t>you want to express?</a:t>
            </a:r>
            <a:endParaRPr lang="en-GB" sz="2000" dirty="0"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2555" y="4373826"/>
            <a:ext cx="2203954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latin typeface="Calibri" panose="020F0502020204030204" pitchFamily="34" charset="0"/>
              </a:rPr>
              <a:t>What is the </a:t>
            </a:r>
            <a:r>
              <a:rPr lang="en-GB" sz="2000" b="1" dirty="0" smtClean="0">
                <a:latin typeface="Calibri" panose="020F0502020204030204" pitchFamily="34" charset="0"/>
              </a:rPr>
              <a:t>purpose</a:t>
            </a:r>
            <a:r>
              <a:rPr lang="en-GB" sz="2000" dirty="0" smtClean="0">
                <a:latin typeface="Calibri" panose="020F0502020204030204" pitchFamily="34" charset="0"/>
              </a:rPr>
              <a:t> of this task?  What do you want to happen if someone reads your letter?</a:t>
            </a:r>
            <a:endParaRPr lang="en-GB" sz="2000" dirty="0">
              <a:latin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84168" y="4835491"/>
            <a:ext cx="2484276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latin typeface="Calibri" panose="020F0502020204030204" pitchFamily="34" charset="0"/>
              </a:rPr>
              <a:t>How do you need to write this letter to be </a:t>
            </a:r>
            <a:r>
              <a:rPr lang="en-GB" sz="2000" b="1" dirty="0" smtClean="0">
                <a:latin typeface="Calibri" panose="020F0502020204030204" pitchFamily="34" charset="0"/>
              </a:rPr>
              <a:t>persuasive</a:t>
            </a:r>
            <a:r>
              <a:rPr lang="en-GB" sz="2000" dirty="0" smtClean="0">
                <a:latin typeface="Calibri" panose="020F0502020204030204" pitchFamily="34" charset="0"/>
              </a:rPr>
              <a:t>? </a:t>
            </a:r>
            <a:endParaRPr lang="en-GB" sz="2000" dirty="0"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3923" y="5269580"/>
            <a:ext cx="2088232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latin typeface="Calibri" panose="020F0502020204030204" pitchFamily="34" charset="0"/>
              </a:rPr>
              <a:t>What do you know about how to write letters?</a:t>
            </a:r>
            <a:endParaRPr lang="en-GB" sz="2000" dirty="0">
              <a:latin typeface="Calibri" panose="020F050202020403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294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7776864" cy="1008112"/>
          </a:xfrm>
        </p:spPr>
        <p:txBody>
          <a:bodyPr>
            <a:normAutofit/>
          </a:bodyPr>
          <a:lstStyle/>
          <a:p>
            <a:r>
              <a:rPr lang="en-GB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Writing Together</a:t>
            </a:r>
            <a:endParaRPr lang="en-GB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2323652"/>
            <a:ext cx="7776864" cy="3913660"/>
          </a:xfrm>
        </p:spPr>
        <p:txBody>
          <a:bodyPr>
            <a:normAutofit/>
          </a:bodyPr>
          <a:lstStyle/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dirty="0" smtClean="0">
                <a:latin typeface="Calibri" panose="020F0502020204030204" pitchFamily="34" charset="0"/>
              </a:rPr>
              <a:t>One pen: three heads!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dirty="0" smtClean="0">
                <a:latin typeface="Calibri" panose="020F0502020204030204" pitchFamily="34" charset="0"/>
              </a:rPr>
              <a:t>Collaborative writing is about using everyone in the group to compose a single piece of writing.</a:t>
            </a:r>
          </a:p>
          <a:p>
            <a:pPr marL="68580" indent="0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GB" sz="1800" dirty="0" smtClean="0">
              <a:latin typeface="Calibri" panose="020F0502020204030204" pitchFamily="34" charset="0"/>
            </a:endParaRPr>
          </a:p>
          <a:p>
            <a:pPr marL="68580" indent="0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800" dirty="0" smtClean="0">
                <a:latin typeface="Calibri" panose="020F0502020204030204" pitchFamily="34" charset="0"/>
              </a:rPr>
              <a:t>You will need to: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dirty="0" smtClean="0">
                <a:latin typeface="Calibri" panose="020F0502020204030204" pitchFamily="34" charset="0"/>
              </a:rPr>
              <a:t>listen to each other’s suggestions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dirty="0" smtClean="0">
                <a:latin typeface="Calibri" panose="020F0502020204030204" pitchFamily="34" charset="0"/>
              </a:rPr>
              <a:t>try out different possibilities for your writing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dirty="0" smtClean="0">
                <a:latin typeface="Calibri" panose="020F0502020204030204" pitchFamily="34" charset="0"/>
              </a:rPr>
              <a:t>make suggestions yourself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dirty="0" smtClean="0">
                <a:latin typeface="Calibri" panose="020F0502020204030204" pitchFamily="34" charset="0"/>
              </a:rPr>
              <a:t>discuss disagreements politely and thoughtfully (they are often the most interesting points!)</a:t>
            </a:r>
            <a:endParaRPr lang="en-GB" sz="180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111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064896" cy="720080"/>
          </a:xfrm>
        </p:spPr>
        <p:txBody>
          <a:bodyPr>
            <a:normAutofit/>
          </a:bodyPr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Being a Persuasive Writer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208912" cy="4824536"/>
          </a:xfrm>
        </p:spPr>
        <p:txBody>
          <a:bodyPr/>
          <a:lstStyle/>
          <a:p>
            <a:pPr marL="0" indent="0">
              <a:lnSpc>
                <a:spcPts val="22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There are many choices you can make as a writer to make your writing more persuasive and express your point of view strongly.  We have been looking at:</a:t>
            </a:r>
          </a:p>
          <a:p>
            <a:pPr marL="582930" lvl="1" indent="-285750">
              <a:lnSpc>
                <a:spcPts val="28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</a:rPr>
              <a:t>Using clear statement sentences to make important points</a:t>
            </a:r>
          </a:p>
          <a:p>
            <a:pPr marL="582930" lvl="1" indent="-285750">
              <a:lnSpc>
                <a:spcPts val="28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Using single clause sentences to draw attention to key points</a:t>
            </a:r>
          </a:p>
          <a:p>
            <a:pPr marL="582930" lvl="1" indent="-285750">
              <a:lnSpc>
                <a:spcPts val="28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Choosing positioning vocabulary 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</a:rPr>
              <a:t>to indicate </a:t>
            </a:r>
            <a:r>
              <a:rPr lang="en-GB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your point 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</a:rPr>
              <a:t>of view </a:t>
            </a:r>
            <a:endParaRPr lang="en-GB" sz="1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582930" lvl="1" indent="-285750">
              <a:lnSpc>
                <a:spcPts val="28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Choosing information, such as statistics, to support your point of view</a:t>
            </a:r>
          </a:p>
          <a:p>
            <a:pPr marL="582930" lvl="1" indent="-285750">
              <a:lnSpc>
                <a:spcPts val="28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Using 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</a:rPr>
              <a:t>modal </a:t>
            </a:r>
            <a:r>
              <a:rPr lang="en-GB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verbs 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</a:rPr>
              <a:t>to indicate different levels of </a:t>
            </a:r>
            <a:r>
              <a:rPr lang="en-GB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assertion/possibility</a:t>
            </a:r>
          </a:p>
          <a:p>
            <a:pPr marL="0" indent="0">
              <a:lnSpc>
                <a:spcPts val="2200"/>
              </a:lnSpc>
              <a:spcBef>
                <a:spcPts val="0"/>
              </a:spcBef>
              <a:buNone/>
            </a:pPr>
            <a:endParaRPr lang="en-GB" sz="1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6858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178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675739"/>
            <a:ext cx="7752916" cy="5489565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460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077072"/>
            <a:ext cx="6841747" cy="2088232"/>
          </a:xfrm>
        </p:spPr>
        <p:txBody>
          <a:bodyPr>
            <a:noAutofit/>
          </a:bodyPr>
          <a:lstStyle/>
          <a:p>
            <a:r>
              <a:rPr lang="en-GB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PERSUASIVE ADVERBS </a:t>
            </a:r>
            <a:endParaRPr lang="en-GB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1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136904" cy="792088"/>
          </a:xfrm>
        </p:spPr>
        <p:txBody>
          <a:bodyPr>
            <a:normAutofit/>
          </a:bodyPr>
          <a:lstStyle/>
          <a:p>
            <a:r>
              <a:rPr lang="en-GB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Adverbs to show Point of View</a:t>
            </a:r>
            <a:endParaRPr lang="en-GB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208912" cy="5184576"/>
          </a:xfrm>
        </p:spPr>
        <p:txBody>
          <a:bodyPr>
            <a:normAutofit/>
          </a:bodyPr>
          <a:lstStyle/>
          <a:p>
            <a:pPr marL="0" indent="0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800" dirty="0">
                <a:latin typeface="Calibri" panose="020F0502020204030204" pitchFamily="34" charset="0"/>
              </a:rPr>
              <a:t>I'm passionate about making this happen because a few years ago I fell on hard luck myself. I lost my job through no fault of my own due to a chronic illness. My health would have improved </a:t>
            </a:r>
            <a:r>
              <a:rPr lang="en-GB" sz="1800" b="1" dirty="0">
                <a:solidFill>
                  <a:srgbClr val="FF0000"/>
                </a:solidFill>
                <a:latin typeface="Calibri" panose="020F0502020204030204" pitchFamily="34" charset="0"/>
              </a:rPr>
              <a:t>immeasurably</a:t>
            </a:r>
            <a:r>
              <a:rPr lang="en-GB" sz="1800" dirty="0">
                <a:latin typeface="Calibri" panose="020F0502020204030204" pitchFamily="34" charset="0"/>
              </a:rPr>
              <a:t> had I been able to afford fresh, healthy, fruit and vegetables.</a:t>
            </a:r>
          </a:p>
          <a:p>
            <a:pPr marL="0" indent="0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800" dirty="0">
                <a:latin typeface="Calibri" panose="020F0502020204030204" pitchFamily="34" charset="0"/>
              </a:rPr>
              <a:t>If a scheme whereby these life-giving items were available to me for free had been provided back then, I would have been spared the constant choice of eating </a:t>
            </a:r>
            <a:r>
              <a:rPr lang="en-GB" sz="1800" b="1" dirty="0">
                <a:solidFill>
                  <a:srgbClr val="FF0000"/>
                </a:solidFill>
                <a:latin typeface="Calibri" panose="020F0502020204030204" pitchFamily="34" charset="0"/>
              </a:rPr>
              <a:t>properly</a:t>
            </a:r>
            <a:r>
              <a:rPr lang="en-GB" sz="1800" dirty="0">
                <a:latin typeface="Calibri" panose="020F0502020204030204" pitchFamily="34" charset="0"/>
              </a:rPr>
              <a:t> or paying the ever-mounting bills. I was </a:t>
            </a:r>
            <a:r>
              <a:rPr lang="en-GB" sz="1800" b="1" dirty="0">
                <a:solidFill>
                  <a:srgbClr val="FF0000"/>
                </a:solidFill>
                <a:latin typeface="Calibri" panose="020F0502020204030204" pitchFamily="34" charset="0"/>
              </a:rPr>
              <a:t>incredibly</a:t>
            </a:r>
            <a:r>
              <a:rPr lang="en-GB" sz="1800" dirty="0">
                <a:latin typeface="Calibri" panose="020F0502020204030204" pitchFamily="34" charset="0"/>
              </a:rPr>
              <a:t> lucky that I had friends and family to bail me out and buy me a few groceries during the bleakest of times, but so many others are just not as fortunate.</a:t>
            </a:r>
          </a:p>
          <a:p>
            <a:pPr marL="0" indent="0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800" dirty="0">
                <a:latin typeface="Calibri" panose="020F0502020204030204" pitchFamily="34" charset="0"/>
              </a:rPr>
              <a:t>Now that I am well enough to support myself again, I don't want anyone else to experience the hell I went through. The food is THERE and it’s </a:t>
            </a:r>
            <a:r>
              <a:rPr lang="en-GB" sz="1800" b="1" dirty="0">
                <a:solidFill>
                  <a:srgbClr val="FF0000"/>
                </a:solidFill>
                <a:latin typeface="Calibri" panose="020F0502020204030204" pitchFamily="34" charset="0"/>
              </a:rPr>
              <a:t>perfectly </a:t>
            </a:r>
            <a:r>
              <a:rPr lang="en-GB" sz="1800" dirty="0">
                <a:latin typeface="Calibri" panose="020F0502020204030204" pitchFamily="34" charset="0"/>
              </a:rPr>
              <a:t>good and nourishing. There are so many people who need it right now, despite what the government might try to make you believe.</a:t>
            </a:r>
          </a:p>
          <a:p>
            <a:pPr marL="0" indent="0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800" dirty="0">
                <a:latin typeface="Calibri" panose="020F0502020204030204" pitchFamily="34" charset="0"/>
              </a:rPr>
              <a:t>So what are we waiting for?  France has already proven that this can work. So I’m asking for Parliament to take this campaign </a:t>
            </a:r>
            <a:r>
              <a:rPr lang="en-GB" sz="1800" b="1" dirty="0">
                <a:solidFill>
                  <a:srgbClr val="FF0000"/>
                </a:solidFill>
                <a:latin typeface="Calibri" panose="020F0502020204030204" pitchFamily="34" charset="0"/>
              </a:rPr>
              <a:t>seriously </a:t>
            </a:r>
            <a:r>
              <a:rPr lang="en-GB" sz="1800" dirty="0">
                <a:latin typeface="Calibri" panose="020F0502020204030204" pitchFamily="34" charset="0"/>
              </a:rPr>
              <a:t>and rush through a change in the law as soon as possible, before anyone else in the UK starves </a:t>
            </a:r>
            <a:r>
              <a:rPr lang="en-GB" sz="1800" b="1" dirty="0">
                <a:solidFill>
                  <a:srgbClr val="FF0000"/>
                </a:solidFill>
                <a:latin typeface="Calibri" panose="020F0502020204030204" pitchFamily="34" charset="0"/>
              </a:rPr>
              <a:t>needlessly.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5192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136904" cy="792088"/>
          </a:xfrm>
        </p:spPr>
        <p:txBody>
          <a:bodyPr>
            <a:normAutofit/>
          </a:bodyPr>
          <a:lstStyle/>
          <a:p>
            <a:r>
              <a:rPr lang="en-GB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Adverbials to connect Ideas</a:t>
            </a:r>
            <a:endParaRPr lang="en-GB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208912" cy="5184576"/>
          </a:xfrm>
        </p:spPr>
        <p:txBody>
          <a:bodyPr>
            <a:normAutofit/>
          </a:bodyPr>
          <a:lstStyle/>
          <a:p>
            <a:pPr marL="68580" indent="0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800" dirty="0">
                <a:latin typeface="Calibri" panose="020F0502020204030204" pitchFamily="34" charset="0"/>
              </a:rPr>
              <a:t>After reading about the bill being passed in France to force supermarkets to give their unsold but still consumable food products to at least one food charity</a:t>
            </a:r>
            <a:r>
              <a:rPr lang="en-GB" sz="1800" dirty="0" smtClean="0">
                <a:latin typeface="Calibri" panose="020F0502020204030204" pitchFamily="34" charset="0"/>
              </a:rPr>
              <a:t> </a:t>
            </a:r>
            <a:r>
              <a:rPr lang="en-GB" sz="1800" dirty="0">
                <a:latin typeface="Calibri" panose="020F0502020204030204" pitchFamily="34" charset="0"/>
              </a:rPr>
              <a:t>I decided that I’d 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</a:rPr>
              <a:t>try to do something for us here in the UK.  </a:t>
            </a:r>
            <a:r>
              <a:rPr lang="en-GB" sz="1800" dirty="0">
                <a:solidFill>
                  <a:srgbClr val="FF0000"/>
                </a:solidFill>
                <a:latin typeface="Calibri" panose="020F0502020204030204" pitchFamily="34" charset="0"/>
              </a:rPr>
              <a:t>For, </a:t>
            </a:r>
            <a:r>
              <a:rPr lang="en-GB" sz="1800" dirty="0">
                <a:latin typeface="Calibri" panose="020F0502020204030204" pitchFamily="34" charset="0"/>
              </a:rPr>
              <a:t>while we may be separated by the Channel, our problems with waste are very much the same. </a:t>
            </a:r>
            <a:r>
              <a:rPr lang="en-GB" sz="1800" dirty="0">
                <a:solidFill>
                  <a:srgbClr val="FF0000"/>
                </a:solidFill>
                <a:latin typeface="Calibri" panose="020F0502020204030204" pitchFamily="34" charset="0"/>
              </a:rPr>
              <a:t>For example</a:t>
            </a:r>
            <a:r>
              <a:rPr lang="en-GB" sz="1800" dirty="0">
                <a:latin typeface="Calibri" panose="020F0502020204030204" pitchFamily="34" charset="0"/>
              </a:rPr>
              <a:t>, two years ago Tesco announced that it had generated almost 30,000 tonnes of food waste over just six months. </a:t>
            </a:r>
          </a:p>
          <a:p>
            <a:pPr marL="68580" indent="0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800" dirty="0">
                <a:latin typeface="Calibri" panose="020F0502020204030204" pitchFamily="34" charset="0"/>
              </a:rPr>
              <a:t>In light of the successful French campaign to cut waste, I started a petition in the UK hoping that it may eventually make it to a debate in Parliament. I needed to get 100,000 signatures for this to happen. It's now got over 150,000, and has been popping up all over the world, across the press and social media.</a:t>
            </a:r>
          </a:p>
          <a:p>
            <a:pPr marL="68580" indent="0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800" dirty="0">
                <a:latin typeface="Calibri" panose="020F0502020204030204" pitchFamily="34" charset="0"/>
              </a:rPr>
              <a:t>There are two main threads to my campaign. </a:t>
            </a:r>
            <a:r>
              <a:rPr lang="en-GB" sz="1800" dirty="0">
                <a:solidFill>
                  <a:srgbClr val="FF0000"/>
                </a:solidFill>
                <a:latin typeface="Calibri" panose="020F0502020204030204" pitchFamily="34" charset="0"/>
              </a:rPr>
              <a:t>First of all, </a:t>
            </a:r>
            <a:r>
              <a:rPr lang="en-GB" sz="1800" dirty="0">
                <a:latin typeface="Calibri" panose="020F0502020204030204" pitchFamily="34" charset="0"/>
              </a:rPr>
              <a:t>I believe that supermarkets should be legally obliged to hand over all unsold but still edible foods to various food distribution charities instead of it going straight to landfill. </a:t>
            </a:r>
            <a:r>
              <a:rPr lang="en-GB" sz="1800" dirty="0">
                <a:solidFill>
                  <a:srgbClr val="FF0000"/>
                </a:solidFill>
                <a:latin typeface="Calibri" panose="020F0502020204030204" pitchFamily="34" charset="0"/>
              </a:rPr>
              <a:t>On top of this, </a:t>
            </a:r>
            <a:r>
              <a:rPr lang="en-GB" sz="1800" dirty="0">
                <a:latin typeface="Calibri" panose="020F0502020204030204" pitchFamily="34" charset="0"/>
              </a:rPr>
              <a:t>supermarkets should also be encouraged to offer a service whereby customers can opt in for voluntary weekly donations (a small sum, around £2) when they buy their groceries online</a:t>
            </a:r>
            <a:r>
              <a:rPr lang="en-GB" sz="1800" dirty="0" smtClean="0">
                <a:latin typeface="Calibri" panose="020F0502020204030204" pitchFamily="34" charset="0"/>
              </a:rPr>
              <a:t>.</a:t>
            </a:r>
            <a:endParaRPr lang="en-GB" sz="180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3461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136904" cy="792088"/>
          </a:xfrm>
        </p:spPr>
        <p:txBody>
          <a:bodyPr>
            <a:normAutofit/>
          </a:bodyPr>
          <a:lstStyle/>
          <a:p>
            <a:r>
              <a:rPr lang="en-GB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Adverbials to connect Ideas</a:t>
            </a:r>
            <a:endParaRPr lang="en-GB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772816"/>
            <a:ext cx="7200800" cy="208823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68580" indent="0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800" dirty="0" smtClean="0">
                <a:latin typeface="Calibri" panose="020F0502020204030204" pitchFamily="34" charset="0"/>
              </a:rPr>
              <a:t>There </a:t>
            </a:r>
            <a:r>
              <a:rPr lang="en-GB" sz="1800" dirty="0">
                <a:latin typeface="Calibri" panose="020F0502020204030204" pitchFamily="34" charset="0"/>
              </a:rPr>
              <a:t>are two main threads to my campaign. </a:t>
            </a:r>
            <a:r>
              <a:rPr lang="en-GB" sz="1800" dirty="0">
                <a:solidFill>
                  <a:srgbClr val="FF0000"/>
                </a:solidFill>
                <a:latin typeface="Calibri" panose="020F0502020204030204" pitchFamily="34" charset="0"/>
              </a:rPr>
              <a:t>First of all, </a:t>
            </a:r>
            <a:r>
              <a:rPr lang="en-GB" sz="1800" dirty="0">
                <a:latin typeface="Calibri" panose="020F0502020204030204" pitchFamily="34" charset="0"/>
              </a:rPr>
              <a:t>I believe that supermarkets should be legally obliged to hand over all unsold but still edible foods to various food distribution charities instead of it going straight to landfill. </a:t>
            </a:r>
            <a:r>
              <a:rPr lang="en-GB" sz="1800" dirty="0">
                <a:solidFill>
                  <a:srgbClr val="FF0000"/>
                </a:solidFill>
                <a:latin typeface="Calibri" panose="020F0502020204030204" pitchFamily="34" charset="0"/>
              </a:rPr>
              <a:t>On top of this, </a:t>
            </a:r>
            <a:r>
              <a:rPr lang="en-GB" sz="1800" dirty="0">
                <a:latin typeface="Calibri" panose="020F0502020204030204" pitchFamily="34" charset="0"/>
              </a:rPr>
              <a:t>supermarkets should also be encouraged to offer a service whereby customers can opt in for voluntary weekly donations </a:t>
            </a:r>
            <a:r>
              <a:rPr lang="en-GB" sz="1800" dirty="0" smtClean="0">
                <a:latin typeface="Calibri" panose="020F0502020204030204" pitchFamily="34" charset="0"/>
              </a:rPr>
              <a:t>(a </a:t>
            </a:r>
            <a:r>
              <a:rPr lang="en-GB" sz="1800" dirty="0">
                <a:latin typeface="Calibri" panose="020F0502020204030204" pitchFamily="34" charset="0"/>
              </a:rPr>
              <a:t>small sum, around £2) when they buy their groceries online</a:t>
            </a:r>
            <a:r>
              <a:rPr lang="en-GB" sz="1800" dirty="0" smtClean="0">
                <a:latin typeface="Calibri" panose="020F0502020204030204" pitchFamily="34" charset="0"/>
              </a:rPr>
              <a:t>.</a:t>
            </a:r>
            <a:endParaRPr lang="en-GB" sz="1800" dirty="0">
              <a:latin typeface="Calibri" panose="020F05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7584" y="4365104"/>
            <a:ext cx="7200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dirty="0" smtClean="0">
                <a:latin typeface="Calibri" panose="020F0502020204030204" pitchFamily="34" charset="0"/>
              </a:rPr>
              <a:t>In this paragraph the two adverbial phrases, ‘</a:t>
            </a:r>
            <a:r>
              <a:rPr lang="en-GB" i="1" dirty="0" smtClean="0">
                <a:latin typeface="Calibri" panose="020F0502020204030204" pitchFamily="34" charset="0"/>
              </a:rPr>
              <a:t>First of all</a:t>
            </a:r>
            <a:r>
              <a:rPr lang="en-GB" dirty="0" smtClean="0">
                <a:latin typeface="Calibri" panose="020F0502020204030204" pitchFamily="34" charset="0"/>
              </a:rPr>
              <a:t>’ and </a:t>
            </a:r>
            <a:r>
              <a:rPr lang="en-GB" i="1" dirty="0" smtClean="0">
                <a:latin typeface="Calibri" panose="020F0502020204030204" pitchFamily="34" charset="0"/>
              </a:rPr>
              <a:t>‘On top of this</a:t>
            </a:r>
            <a:r>
              <a:rPr lang="en-GB" dirty="0" smtClean="0">
                <a:latin typeface="Calibri" panose="020F0502020204030204" pitchFamily="34" charset="0"/>
              </a:rPr>
              <a:t>’, link back to the opening sentence and the ‘</a:t>
            </a:r>
            <a:r>
              <a:rPr lang="en-GB" i="1" dirty="0" smtClean="0">
                <a:latin typeface="Calibri" panose="020F0502020204030204" pitchFamily="34" charset="0"/>
              </a:rPr>
              <a:t>two main threads</a:t>
            </a:r>
            <a:r>
              <a:rPr lang="en-GB" dirty="0" smtClean="0">
                <a:latin typeface="Calibri" panose="020F0502020204030204" pitchFamily="34" charset="0"/>
              </a:rPr>
              <a:t>’.   Thread 1 is introduced by ‘</a:t>
            </a:r>
            <a:r>
              <a:rPr lang="en-GB" i="1" dirty="0" smtClean="0">
                <a:latin typeface="Calibri" panose="020F0502020204030204" pitchFamily="34" charset="0"/>
              </a:rPr>
              <a:t>First of all</a:t>
            </a:r>
            <a:r>
              <a:rPr lang="en-GB" dirty="0" smtClean="0">
                <a:latin typeface="Calibri" panose="020F0502020204030204" pitchFamily="34" charset="0"/>
              </a:rPr>
              <a:t>’ and thread 2 by ‘</a:t>
            </a:r>
            <a:r>
              <a:rPr lang="en-GB" i="1" dirty="0" smtClean="0">
                <a:latin typeface="Calibri" panose="020F0502020204030204" pitchFamily="34" charset="0"/>
              </a:rPr>
              <a:t>On top of this</a:t>
            </a:r>
            <a:r>
              <a:rPr lang="en-GB" dirty="0" smtClean="0">
                <a:latin typeface="Calibri" panose="020F0502020204030204" pitchFamily="34" charset="0"/>
              </a:rPr>
              <a:t>’.  This helps to make the paragraph coherent and flow well.</a:t>
            </a:r>
          </a:p>
          <a:p>
            <a:pPr algn="just"/>
            <a:endParaRPr lang="en-GB" dirty="0">
              <a:latin typeface="Calibri" panose="020F0502020204030204" pitchFamily="34" charset="0"/>
            </a:endParaRPr>
          </a:p>
          <a:p>
            <a:pPr algn="just"/>
            <a:r>
              <a:rPr lang="en-GB" dirty="0" smtClean="0">
                <a:latin typeface="Calibri" panose="020F0502020204030204" pitchFamily="34" charset="0"/>
              </a:rPr>
              <a:t>Have you noticed that this writer uses a short single clause sentence to introduce this paragraph?</a:t>
            </a:r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0508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064896" cy="1143000"/>
          </a:xfrm>
        </p:spPr>
        <p:txBody>
          <a:bodyPr>
            <a:normAutofit/>
          </a:bodyPr>
          <a:lstStyle/>
          <a:p>
            <a:r>
              <a:rPr lang="en-GB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Adverbials to Connect Ideas</a:t>
            </a:r>
            <a:endParaRPr lang="en-GB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988840"/>
            <a:ext cx="7848872" cy="384378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1800" dirty="0" smtClean="0">
                <a:latin typeface="Calibri" panose="020F0502020204030204" pitchFamily="34" charset="0"/>
              </a:rPr>
              <a:t>Some examples of other adverbial phrases which can connect ideas across sentences and across your writing: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800" dirty="0">
                <a:latin typeface="Calibri" panose="020F0502020204030204" pitchFamily="34" charset="0"/>
              </a:rPr>
              <a:t>o</a:t>
            </a:r>
            <a:r>
              <a:rPr lang="en-GB" sz="1800" dirty="0" smtClean="0">
                <a:latin typeface="Calibri" panose="020F0502020204030204" pitchFamily="34" charset="0"/>
              </a:rPr>
              <a:t>n the other hand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800" dirty="0">
                <a:latin typeface="Calibri" panose="020F0502020204030204" pitchFamily="34" charset="0"/>
              </a:rPr>
              <a:t>d</a:t>
            </a:r>
            <a:r>
              <a:rPr lang="en-GB" sz="1800" dirty="0" smtClean="0">
                <a:latin typeface="Calibri" panose="020F0502020204030204" pitchFamily="34" charset="0"/>
              </a:rPr>
              <a:t>espite this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800" dirty="0">
                <a:latin typeface="Calibri" panose="020F0502020204030204" pitchFamily="34" charset="0"/>
              </a:rPr>
              <a:t>e</a:t>
            </a:r>
            <a:r>
              <a:rPr lang="en-GB" sz="1800" dirty="0" smtClean="0">
                <a:latin typeface="Calibri" panose="020F0502020204030204" pitchFamily="34" charset="0"/>
              </a:rPr>
              <a:t>ven so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800" dirty="0">
                <a:latin typeface="Calibri" panose="020F0502020204030204" pitchFamily="34" charset="0"/>
              </a:rPr>
              <a:t>t</a:t>
            </a:r>
            <a:r>
              <a:rPr lang="en-GB" sz="1800" dirty="0" smtClean="0">
                <a:latin typeface="Calibri" panose="020F0502020204030204" pitchFamily="34" charset="0"/>
              </a:rPr>
              <a:t>o sum up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800" dirty="0">
                <a:latin typeface="Calibri" panose="020F0502020204030204" pitchFamily="34" charset="0"/>
              </a:rPr>
              <a:t>i</a:t>
            </a:r>
            <a:r>
              <a:rPr lang="en-GB" sz="1800" dirty="0" smtClean="0">
                <a:latin typeface="Calibri" panose="020F0502020204030204" pitchFamily="34" charset="0"/>
              </a:rPr>
              <a:t>n contrast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800" dirty="0" smtClean="0">
                <a:latin typeface="Calibri" panose="020F0502020204030204" pitchFamily="34" charset="0"/>
              </a:rPr>
              <a:t>as a result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800" dirty="0">
                <a:latin typeface="Calibri" panose="020F0502020204030204" pitchFamily="34" charset="0"/>
              </a:rPr>
              <a:t>f</a:t>
            </a:r>
            <a:r>
              <a:rPr lang="en-GB" sz="1800" dirty="0" smtClean="0">
                <a:latin typeface="Calibri" panose="020F0502020204030204" pitchFamily="34" charset="0"/>
              </a:rPr>
              <a:t>or instance</a:t>
            </a:r>
          </a:p>
          <a:p>
            <a:pPr marL="365760" lvl="1" indent="0">
              <a:buNone/>
            </a:pPr>
            <a:endParaRPr lang="en-GB" sz="1800" dirty="0" smtClean="0">
              <a:latin typeface="Calibri" panose="020F0502020204030204" pitchFamily="34" charset="0"/>
            </a:endParaRPr>
          </a:p>
          <a:p>
            <a:pPr marL="84138" lvl="1" indent="0">
              <a:buNone/>
            </a:pPr>
            <a:r>
              <a:rPr lang="en-GB" sz="1800" dirty="0" smtClean="0">
                <a:latin typeface="Calibri" panose="020F0502020204030204" pitchFamily="34" charset="0"/>
              </a:rPr>
              <a:t>You might know some more?</a:t>
            </a:r>
            <a:endParaRPr lang="en-GB" sz="180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2787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7704856" cy="936104"/>
          </a:xfrm>
        </p:spPr>
        <p:txBody>
          <a:bodyPr>
            <a:normAutofit/>
          </a:bodyPr>
          <a:lstStyle/>
          <a:p>
            <a:r>
              <a:rPr lang="en-GB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Have your Say!</a:t>
            </a:r>
            <a:endParaRPr lang="en-GB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628800"/>
            <a:ext cx="5191257" cy="3888432"/>
          </a:xfrm>
        </p:spPr>
      </p:pic>
      <p:sp>
        <p:nvSpPr>
          <p:cNvPr id="5" name="TextBox 4"/>
          <p:cNvSpPr txBox="1"/>
          <p:nvPr/>
        </p:nvSpPr>
        <p:spPr>
          <a:xfrm>
            <a:off x="6156176" y="1631991"/>
            <a:ext cx="1944216" cy="43088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 smtClean="0">
                <a:latin typeface="Calibri" panose="020F0502020204030204" pitchFamily="34" charset="0"/>
              </a:rPr>
              <a:t>Your chance to change the world!</a:t>
            </a:r>
          </a:p>
          <a:p>
            <a:endParaRPr lang="en-GB" sz="2000" dirty="0">
              <a:latin typeface="Calibri" panose="020F0502020204030204" pitchFamily="34" charset="0"/>
            </a:endParaRPr>
          </a:p>
          <a:p>
            <a:r>
              <a:rPr lang="en-GB" sz="2000" dirty="0" smtClean="0">
                <a:latin typeface="Calibri" panose="020F0502020204030204" pitchFamily="34" charset="0"/>
              </a:rPr>
              <a:t>Make an argument expressing your opinion about food waste.</a:t>
            </a:r>
          </a:p>
          <a:p>
            <a:endParaRPr lang="en-GB" sz="2000" dirty="0">
              <a:latin typeface="Calibri" panose="020F0502020204030204" pitchFamily="34" charset="0"/>
            </a:endParaRPr>
          </a:p>
          <a:p>
            <a:endParaRPr lang="en-GB" sz="2000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469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8580" indent="0">
              <a:buNone/>
            </a:pPr>
            <a:r>
              <a:rPr lang="en-GB" sz="2000" dirty="0" smtClean="0">
                <a:latin typeface="Calibri" panose="020F0502020204030204" pitchFamily="34" charset="0"/>
              </a:rPr>
              <a:t>Video clip 1:</a:t>
            </a:r>
          </a:p>
          <a:p>
            <a:pPr marL="68580" indent="0">
              <a:buNone/>
            </a:pPr>
            <a:r>
              <a:rPr lang="en-GB" sz="2000" u="sng" dirty="0">
                <a:hlinkClick r:id="rId3"/>
              </a:rPr>
              <a:t>https://www.youtube.com/watch?v=tU1m6EWMZaY</a:t>
            </a:r>
            <a:r>
              <a:rPr lang="en-GB" sz="2000" dirty="0" smtClean="0"/>
              <a:t>  </a:t>
            </a:r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12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064896" cy="864096"/>
          </a:xfrm>
        </p:spPr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Revising Well 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208912" cy="4824536"/>
          </a:xfrm>
        </p:spPr>
        <p:txBody>
          <a:bodyPr>
            <a:normAutofit/>
          </a:bodyPr>
          <a:lstStyle/>
          <a:p>
            <a:pPr marL="68580" indent="0">
              <a:buNone/>
              <a:tabLst>
                <a:tab pos="176213" algn="l"/>
              </a:tabLst>
            </a:pPr>
            <a:r>
              <a:rPr lang="en-GB" sz="1800" b="1" dirty="0" smtClean="0">
                <a:latin typeface="Calibri" panose="020F0502020204030204" pitchFamily="34" charset="0"/>
              </a:rPr>
              <a:t>Revising </a:t>
            </a:r>
            <a:r>
              <a:rPr lang="en-GB" sz="1800" b="1" u="sng" dirty="0" smtClean="0">
                <a:latin typeface="Calibri" panose="020F0502020204030204" pitchFamily="34" charset="0"/>
              </a:rPr>
              <a:t>what </a:t>
            </a:r>
            <a:r>
              <a:rPr lang="en-GB" sz="1800" b="1" dirty="0" smtClean="0">
                <a:latin typeface="Calibri" panose="020F0502020204030204" pitchFamily="34" charset="0"/>
              </a:rPr>
              <a:t>you have written: the content</a:t>
            </a:r>
            <a:r>
              <a:rPr lang="en-GB" sz="1800" dirty="0" smtClean="0">
                <a:latin typeface="Calibri" panose="020F0502020204030204" pitchFamily="34" charset="0"/>
              </a:rPr>
              <a:t>:-</a:t>
            </a:r>
          </a:p>
          <a:p>
            <a:pPr>
              <a:buFont typeface="Wingdings" panose="05000000000000000000" pitchFamily="2" charset="2"/>
              <a:buChar char="q"/>
              <a:tabLst>
                <a:tab pos="176213" algn="l"/>
              </a:tabLst>
            </a:pPr>
            <a:r>
              <a:rPr lang="en-GB" sz="1800" dirty="0" smtClean="0">
                <a:latin typeface="Calibri" panose="020F0502020204030204" pitchFamily="34" charset="0"/>
              </a:rPr>
              <a:t>How strong are the points you have made?</a:t>
            </a:r>
          </a:p>
          <a:p>
            <a:pPr>
              <a:buFont typeface="Wingdings" panose="05000000000000000000" pitchFamily="2" charset="2"/>
              <a:buChar char="q"/>
              <a:tabLst>
                <a:tab pos="176213" algn="l"/>
              </a:tabLst>
            </a:pPr>
            <a:r>
              <a:rPr lang="en-GB" sz="1800" dirty="0" smtClean="0">
                <a:latin typeface="Calibri" panose="020F0502020204030204" pitchFamily="34" charset="0"/>
              </a:rPr>
              <a:t>How  much detail or information have you given to support your argument?</a:t>
            </a:r>
          </a:p>
          <a:p>
            <a:pPr marL="68580" indent="0">
              <a:buNone/>
              <a:tabLst>
                <a:tab pos="176213" algn="l"/>
              </a:tabLst>
            </a:pPr>
            <a:endParaRPr lang="en-GB" sz="1800" dirty="0">
              <a:latin typeface="Calibri" panose="020F0502020204030204" pitchFamily="34" charset="0"/>
            </a:endParaRPr>
          </a:p>
          <a:p>
            <a:pPr marL="68580" indent="0">
              <a:buNone/>
              <a:tabLst>
                <a:tab pos="176213" algn="l"/>
              </a:tabLst>
            </a:pPr>
            <a:r>
              <a:rPr lang="en-GB" sz="1800" b="1" dirty="0" smtClean="0">
                <a:latin typeface="Calibri" panose="020F0502020204030204" pitchFamily="34" charset="0"/>
              </a:rPr>
              <a:t>Revising </a:t>
            </a:r>
            <a:r>
              <a:rPr lang="en-GB" sz="1800" b="1" u="sng" dirty="0" smtClean="0">
                <a:latin typeface="Calibri" panose="020F0502020204030204" pitchFamily="34" charset="0"/>
              </a:rPr>
              <a:t>how </a:t>
            </a:r>
            <a:r>
              <a:rPr lang="en-GB" sz="1800" b="1" dirty="0" smtClean="0">
                <a:latin typeface="Calibri" panose="020F0502020204030204" pitchFamily="34" charset="0"/>
              </a:rPr>
              <a:t>you have written it: the choices you have made:-</a:t>
            </a:r>
          </a:p>
          <a:p>
            <a:pPr>
              <a:buFont typeface="Wingdings" panose="05000000000000000000" pitchFamily="2" charset="2"/>
              <a:buChar char="q"/>
              <a:tabLst>
                <a:tab pos="176213" algn="l"/>
              </a:tabLst>
            </a:pPr>
            <a:r>
              <a:rPr lang="en-GB" sz="1800" dirty="0" smtClean="0">
                <a:latin typeface="Calibri" panose="020F0502020204030204" pitchFamily="34" charset="0"/>
              </a:rPr>
              <a:t>How have you made your text persuasive?</a:t>
            </a:r>
          </a:p>
          <a:p>
            <a:pPr>
              <a:buFont typeface="Wingdings" panose="05000000000000000000" pitchFamily="2" charset="2"/>
              <a:buChar char="q"/>
              <a:tabLst>
                <a:tab pos="176213" algn="l"/>
              </a:tabLst>
            </a:pPr>
            <a:r>
              <a:rPr lang="en-GB" sz="1800" dirty="0" smtClean="0">
                <a:latin typeface="Calibri" panose="020F0502020204030204" pitchFamily="34" charset="0"/>
              </a:rPr>
              <a:t>What language choices can you make to create a really persuasive text?</a:t>
            </a:r>
          </a:p>
          <a:p>
            <a:pPr>
              <a:buFont typeface="Wingdings" panose="05000000000000000000" pitchFamily="2" charset="2"/>
              <a:buChar char="q"/>
              <a:tabLst>
                <a:tab pos="176213" algn="l"/>
              </a:tabLst>
            </a:pPr>
            <a:endParaRPr lang="en-GB" sz="1800" dirty="0">
              <a:latin typeface="Calibri" panose="020F0502020204030204" pitchFamily="34" charset="0"/>
            </a:endParaRPr>
          </a:p>
          <a:p>
            <a:pPr marL="68580" indent="0">
              <a:buNone/>
              <a:tabLst>
                <a:tab pos="176213" algn="l"/>
              </a:tabLst>
            </a:pPr>
            <a:r>
              <a:rPr lang="en-GB" sz="1800" b="1" dirty="0" smtClean="0">
                <a:latin typeface="Calibri" panose="020F0502020204030204" pitchFamily="34" charset="0"/>
              </a:rPr>
              <a:t>Revising strategies:</a:t>
            </a:r>
          </a:p>
          <a:p>
            <a:pPr marL="68580" indent="0">
              <a:buNone/>
              <a:tabLst>
                <a:tab pos="176213" algn="l"/>
              </a:tabLst>
            </a:pPr>
            <a:r>
              <a:rPr lang="en-GB" sz="1800" dirty="0" smtClean="0">
                <a:latin typeface="Calibri" panose="020F0502020204030204" pitchFamily="34" charset="0"/>
              </a:rPr>
              <a:t>Reading and re-reading; crossing out words and phrases; writing new words or phrases in margins; using arrows to show where things need to move around; reading aloud to each other; trying out different choices …</a:t>
            </a:r>
          </a:p>
          <a:p>
            <a:pPr marL="68580" indent="0">
              <a:buNone/>
              <a:tabLst>
                <a:tab pos="176213" algn="l"/>
              </a:tabLst>
            </a:pPr>
            <a:endParaRPr lang="en-GB" sz="1800" dirty="0">
              <a:latin typeface="Calibri" panose="020F0502020204030204" pitchFamily="34" charset="0"/>
            </a:endParaRPr>
          </a:p>
          <a:p>
            <a:pPr marL="68580" indent="0">
              <a:buNone/>
              <a:tabLst>
                <a:tab pos="176213" algn="l"/>
              </a:tabLst>
            </a:pPr>
            <a:r>
              <a:rPr lang="en-GB" sz="1800" dirty="0" smtClean="0">
                <a:latin typeface="Calibri" panose="020F0502020204030204" pitchFamily="34" charset="0"/>
              </a:rPr>
              <a:t>Revising is messy!</a:t>
            </a:r>
          </a:p>
          <a:p>
            <a:pPr>
              <a:buFont typeface="Wingdings" panose="05000000000000000000" pitchFamily="2" charset="2"/>
              <a:buChar char="q"/>
            </a:pPr>
            <a:endParaRPr lang="en-GB" sz="180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240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08912" cy="648072"/>
          </a:xfrm>
        </p:spPr>
        <p:txBody>
          <a:bodyPr>
            <a:normAutofit/>
          </a:bodyPr>
          <a:lstStyle/>
          <a:p>
            <a:r>
              <a:rPr lang="en-GB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Recap</a:t>
            </a:r>
            <a:endParaRPr lang="en-GB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600200"/>
            <a:ext cx="8136904" cy="4997152"/>
          </a:xfrm>
        </p:spPr>
        <p:txBody>
          <a:bodyPr>
            <a:normAutofit/>
          </a:bodyPr>
          <a:lstStyle/>
          <a:p>
            <a:pPr marL="285750" indent="-285750">
              <a:lnSpc>
                <a:spcPts val="28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GB" sz="18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Positioning vocabulary to indicate the writer’s </a:t>
            </a:r>
            <a:r>
              <a:rPr lang="en-GB" sz="1800" dirty="0">
                <a:solidFill>
                  <a:srgbClr val="FF0000"/>
                </a:solidFill>
                <a:latin typeface="Calibri" panose="020F0502020204030204" pitchFamily="34" charset="0"/>
              </a:rPr>
              <a:t>point of view </a:t>
            </a:r>
            <a:endParaRPr lang="en-GB" sz="1800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0" indent="0">
              <a:lnSpc>
                <a:spcPts val="2800"/>
              </a:lnSpc>
              <a:spcBef>
                <a:spcPts val="0"/>
              </a:spcBef>
              <a:buNone/>
            </a:pPr>
            <a:endParaRPr lang="en-GB" sz="1800" dirty="0" smtClean="0">
              <a:latin typeface="Calibri" panose="020F0502020204030204" pitchFamily="34" charset="0"/>
            </a:endParaRPr>
          </a:p>
          <a:p>
            <a:pPr marL="0" indent="0">
              <a:lnSpc>
                <a:spcPts val="2800"/>
              </a:lnSpc>
              <a:spcBef>
                <a:spcPts val="0"/>
              </a:spcBef>
              <a:buNone/>
            </a:pPr>
            <a:endParaRPr lang="en-GB" sz="1800" dirty="0">
              <a:latin typeface="Calibri" panose="020F0502020204030204" pitchFamily="34" charset="0"/>
            </a:endParaRPr>
          </a:p>
          <a:p>
            <a:pPr marL="0" indent="0" algn="just">
              <a:lnSpc>
                <a:spcPts val="2800"/>
              </a:lnSpc>
              <a:spcBef>
                <a:spcPts val="0"/>
              </a:spcBef>
              <a:buNone/>
            </a:pPr>
            <a:r>
              <a:rPr lang="en-GB" sz="1800" dirty="0" smtClean="0">
                <a:latin typeface="Calibri" panose="020F0502020204030204" pitchFamily="34" charset="0"/>
              </a:rPr>
              <a:t>There </a:t>
            </a:r>
            <a:r>
              <a:rPr lang="en-GB" sz="1800" dirty="0">
                <a:latin typeface="Calibri" panose="020F0502020204030204" pitchFamily="34" charset="0"/>
              </a:rPr>
              <a:t>are two main threads to my campaign. 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</a:rPr>
              <a:t>First of all, </a:t>
            </a:r>
            <a:r>
              <a:rPr lang="en-GB" sz="1800" dirty="0">
                <a:latin typeface="Calibri" panose="020F0502020204030204" pitchFamily="34" charset="0"/>
              </a:rPr>
              <a:t>I </a:t>
            </a:r>
            <a:r>
              <a:rPr lang="en-GB" sz="1800" dirty="0">
                <a:solidFill>
                  <a:srgbClr val="FF0000"/>
                </a:solidFill>
                <a:latin typeface="Calibri" panose="020F0502020204030204" pitchFamily="34" charset="0"/>
              </a:rPr>
              <a:t>believe</a:t>
            </a:r>
            <a:r>
              <a:rPr lang="en-GB" sz="1800" dirty="0">
                <a:latin typeface="Calibri" panose="020F0502020204030204" pitchFamily="34" charset="0"/>
              </a:rPr>
              <a:t> that supermarkets should be </a:t>
            </a:r>
            <a:r>
              <a:rPr lang="en-GB" sz="1800" dirty="0">
                <a:solidFill>
                  <a:srgbClr val="FF0000"/>
                </a:solidFill>
                <a:latin typeface="Calibri" panose="020F0502020204030204" pitchFamily="34" charset="0"/>
              </a:rPr>
              <a:t>legally oblige</a:t>
            </a:r>
            <a:r>
              <a:rPr lang="en-GB" sz="1800" dirty="0">
                <a:latin typeface="Calibri" panose="020F0502020204030204" pitchFamily="34" charset="0"/>
              </a:rPr>
              <a:t>d to hand over all unsold but still edible foods to various food distribution charities instead of it going straight to landfill. 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</a:rPr>
              <a:t>On top of this, </a:t>
            </a:r>
            <a:r>
              <a:rPr lang="en-GB" sz="1800" dirty="0">
                <a:latin typeface="Calibri" panose="020F0502020204030204" pitchFamily="34" charset="0"/>
              </a:rPr>
              <a:t>supermarkets should also be encouraged to offer a service whereby customers can opt in for voluntary weekly donations (a small sum, around £2) when they buy their groceries online. Delivery vans could then drop </a:t>
            </a:r>
            <a:r>
              <a:rPr lang="en-GB" sz="1800" dirty="0">
                <a:solidFill>
                  <a:srgbClr val="FF0000"/>
                </a:solidFill>
                <a:latin typeface="Calibri" panose="020F0502020204030204" pitchFamily="34" charset="0"/>
              </a:rPr>
              <a:t>much needed </a:t>
            </a:r>
            <a:r>
              <a:rPr lang="en-GB" sz="1800" dirty="0">
                <a:latin typeface="Calibri" panose="020F0502020204030204" pitchFamily="34" charset="0"/>
              </a:rPr>
              <a:t>perishables to people on the delivery route who are housebound.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835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08912" cy="648072"/>
          </a:xfrm>
        </p:spPr>
        <p:txBody>
          <a:bodyPr>
            <a:normAutofit/>
          </a:bodyPr>
          <a:lstStyle/>
          <a:p>
            <a:r>
              <a:rPr lang="en-GB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Recap</a:t>
            </a:r>
            <a:endParaRPr lang="en-GB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600200"/>
            <a:ext cx="8136904" cy="4997152"/>
          </a:xfrm>
        </p:spPr>
        <p:txBody>
          <a:bodyPr>
            <a:normAutofit/>
          </a:bodyPr>
          <a:lstStyle/>
          <a:p>
            <a:pPr marL="285750" indent="-285750">
              <a:lnSpc>
                <a:spcPts val="28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GB" sz="18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Using positioning vocabulary to indicate </a:t>
            </a:r>
            <a:r>
              <a:rPr lang="en-GB" sz="18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your </a:t>
            </a:r>
            <a:r>
              <a:rPr lang="en-GB" sz="1800" dirty="0">
                <a:solidFill>
                  <a:srgbClr val="FF0000"/>
                </a:solidFill>
                <a:latin typeface="Calibri" panose="020F0502020204030204" pitchFamily="34" charset="0"/>
              </a:rPr>
              <a:t>point of view </a:t>
            </a:r>
            <a:endParaRPr lang="en-GB" sz="1800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285750" indent="-285750">
              <a:lnSpc>
                <a:spcPts val="28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GB" sz="1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Using clear statement sentences to make important </a:t>
            </a:r>
            <a:r>
              <a:rPr lang="en-GB" sz="1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points</a:t>
            </a:r>
          </a:p>
          <a:p>
            <a:pPr marL="285750" lvl="1" indent="-285750">
              <a:lnSpc>
                <a:spcPts val="28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GB" sz="1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Using </a:t>
            </a:r>
            <a:r>
              <a:rPr lang="en-GB" sz="1800" dirty="0">
                <a:solidFill>
                  <a:srgbClr val="0070C0"/>
                </a:solidFill>
                <a:latin typeface="Calibri" panose="020F0502020204030204" pitchFamily="34" charset="0"/>
              </a:rPr>
              <a:t>single clause sentences to draw attention to key points</a:t>
            </a:r>
          </a:p>
          <a:p>
            <a:pPr marL="285750" indent="-285750">
              <a:lnSpc>
                <a:spcPts val="28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en-GB" sz="1800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lnSpc>
                <a:spcPts val="2800"/>
              </a:lnSpc>
              <a:spcBef>
                <a:spcPts val="0"/>
              </a:spcBef>
              <a:buNone/>
            </a:pPr>
            <a:r>
              <a:rPr lang="en-GB" sz="1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There </a:t>
            </a:r>
            <a:r>
              <a:rPr lang="en-GB" sz="1800" dirty="0">
                <a:solidFill>
                  <a:srgbClr val="0070C0"/>
                </a:solidFill>
                <a:latin typeface="Calibri" panose="020F0502020204030204" pitchFamily="34" charset="0"/>
              </a:rPr>
              <a:t>are two main threads to my campaign. 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</a:rPr>
              <a:t>First of all, </a:t>
            </a:r>
            <a:r>
              <a:rPr lang="en-GB" sz="1800" dirty="0">
                <a:latin typeface="Calibri" panose="020F0502020204030204" pitchFamily="34" charset="0"/>
              </a:rPr>
              <a:t>I </a:t>
            </a:r>
            <a:r>
              <a:rPr lang="en-GB" sz="1800" dirty="0">
                <a:solidFill>
                  <a:srgbClr val="FF0000"/>
                </a:solidFill>
                <a:latin typeface="Calibri" panose="020F0502020204030204" pitchFamily="34" charset="0"/>
              </a:rPr>
              <a:t>believe</a:t>
            </a:r>
            <a:r>
              <a:rPr lang="en-GB" sz="1800" dirty="0">
                <a:latin typeface="Calibri" panose="020F0502020204030204" pitchFamily="34" charset="0"/>
              </a:rPr>
              <a:t> that supermarkets should be legally obliged to hand over all unsold but still edible foods to various food distribution charities instead of it going straight to landfill. 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</a:rPr>
              <a:t>On top of this, </a:t>
            </a:r>
            <a:r>
              <a:rPr lang="en-GB" sz="1800" dirty="0">
                <a:latin typeface="Calibri" panose="020F0502020204030204" pitchFamily="34" charset="0"/>
              </a:rPr>
              <a:t>supermarkets should also be encouraged to offer a service whereby customers can opt in for voluntary weekly donations (a small sum, around £2) when they buy their groceries online. Delivery vans could then drop </a:t>
            </a:r>
            <a:r>
              <a:rPr lang="en-GB" sz="1800" dirty="0">
                <a:solidFill>
                  <a:srgbClr val="FF0000"/>
                </a:solidFill>
                <a:latin typeface="Calibri" panose="020F0502020204030204" pitchFamily="34" charset="0"/>
              </a:rPr>
              <a:t>much needed </a:t>
            </a:r>
            <a:r>
              <a:rPr lang="en-GB" sz="1800" dirty="0">
                <a:latin typeface="Calibri" panose="020F0502020204030204" pitchFamily="34" charset="0"/>
              </a:rPr>
              <a:t>perishables to people on the delivery route who are housebound.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6507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08912" cy="648072"/>
          </a:xfrm>
        </p:spPr>
        <p:txBody>
          <a:bodyPr>
            <a:normAutofit/>
          </a:bodyPr>
          <a:lstStyle/>
          <a:p>
            <a:r>
              <a:rPr lang="en-GB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Recap</a:t>
            </a:r>
            <a:endParaRPr lang="en-GB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600200"/>
            <a:ext cx="8136904" cy="4997152"/>
          </a:xfrm>
        </p:spPr>
        <p:txBody>
          <a:bodyPr>
            <a:normAutofit/>
          </a:bodyPr>
          <a:lstStyle/>
          <a:p>
            <a:pPr marL="285750" indent="-285750">
              <a:lnSpc>
                <a:spcPts val="28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GB" sz="1800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Using </a:t>
            </a:r>
            <a:r>
              <a:rPr lang="en-GB" sz="1800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connecting adverbials to link ideas across sentences</a:t>
            </a:r>
            <a:endParaRPr lang="en-GB" sz="1800" dirty="0" smtClean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0" indent="0">
              <a:lnSpc>
                <a:spcPts val="2800"/>
              </a:lnSpc>
              <a:spcBef>
                <a:spcPts val="0"/>
              </a:spcBef>
              <a:buNone/>
            </a:pPr>
            <a:endParaRPr lang="en-GB" sz="1800" dirty="0">
              <a:latin typeface="Calibri" panose="020F0502020204030204" pitchFamily="34" charset="0"/>
            </a:endParaRPr>
          </a:p>
          <a:p>
            <a:pPr marL="0" indent="0" algn="just">
              <a:lnSpc>
                <a:spcPts val="2800"/>
              </a:lnSpc>
              <a:spcBef>
                <a:spcPts val="0"/>
              </a:spcBef>
              <a:buNone/>
            </a:pPr>
            <a:r>
              <a:rPr lang="en-GB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There 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</a:rPr>
              <a:t>are two main threads to my campaign. </a:t>
            </a:r>
            <a:r>
              <a:rPr lang="en-GB" sz="1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First of all, 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</a:rPr>
              <a:t>I believe that supermarkets should</a:t>
            </a:r>
            <a:r>
              <a:rPr lang="en-GB" sz="1800" b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</a:rPr>
              <a:t>be legally obliged to hand over all unsold but still edible foods to various food distribution charities instead of it going straight to landfill. </a:t>
            </a:r>
            <a:r>
              <a:rPr lang="en-GB" sz="18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On top of this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</a:rPr>
              <a:t>, supermarkets should also be encouraged to offer a service whereby customers can opt in for voluntary weekly donations (a small sum, around £2) when they buy their groceries online. Delivery vans could then drop much needed perishables to people on the delivery route who are housebound.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5815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08912" cy="648072"/>
          </a:xfrm>
        </p:spPr>
        <p:txBody>
          <a:bodyPr>
            <a:normAutofit/>
          </a:bodyPr>
          <a:lstStyle/>
          <a:p>
            <a:r>
              <a:rPr lang="en-GB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Recap</a:t>
            </a:r>
            <a:endParaRPr lang="en-GB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600200"/>
            <a:ext cx="8136904" cy="4997152"/>
          </a:xfrm>
        </p:spPr>
        <p:txBody>
          <a:bodyPr>
            <a:normAutofit/>
          </a:bodyPr>
          <a:lstStyle/>
          <a:p>
            <a:pPr marL="285750" indent="-285750">
              <a:lnSpc>
                <a:spcPts val="28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GB" sz="1800" dirty="0" smtClean="0">
                <a:solidFill>
                  <a:srgbClr val="00B050"/>
                </a:solidFill>
                <a:latin typeface="Calibri" panose="020F0502020204030204" pitchFamily="34" charset="0"/>
              </a:rPr>
              <a:t>Using modal  verbs to indicate different levels of assertion/possibility</a:t>
            </a:r>
          </a:p>
          <a:p>
            <a:pPr marL="0" indent="0">
              <a:lnSpc>
                <a:spcPts val="2800"/>
              </a:lnSpc>
              <a:spcBef>
                <a:spcPts val="0"/>
              </a:spcBef>
              <a:buNone/>
            </a:pPr>
            <a:endParaRPr lang="en-GB" sz="1800" dirty="0">
              <a:latin typeface="Calibri" panose="020F0502020204030204" pitchFamily="34" charset="0"/>
            </a:endParaRPr>
          </a:p>
          <a:p>
            <a:pPr marL="0" indent="0" algn="just">
              <a:lnSpc>
                <a:spcPts val="2800"/>
              </a:lnSpc>
              <a:spcBef>
                <a:spcPts val="0"/>
              </a:spcBef>
              <a:buNone/>
            </a:pPr>
            <a:r>
              <a:rPr lang="en-GB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There 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</a:rPr>
              <a:t>are two main threads to my campaign. First of all, I believe that supermarkets </a:t>
            </a:r>
            <a:r>
              <a:rPr lang="en-GB" sz="1800" b="1" dirty="0">
                <a:solidFill>
                  <a:srgbClr val="00B050"/>
                </a:solidFill>
                <a:latin typeface="Calibri" panose="020F0502020204030204" pitchFamily="34" charset="0"/>
              </a:rPr>
              <a:t>should</a:t>
            </a:r>
            <a:r>
              <a:rPr lang="en-GB" sz="1800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</a:rPr>
              <a:t>be legally obliged to hand over all unsold but still edible foods to various food distribution charities instead of it going straight to landfill. On top of this, supermarkets </a:t>
            </a:r>
            <a:r>
              <a:rPr lang="en-GB" sz="1800" b="1" dirty="0">
                <a:solidFill>
                  <a:srgbClr val="00B050"/>
                </a:solidFill>
                <a:latin typeface="Calibri" panose="020F0502020204030204" pitchFamily="34" charset="0"/>
              </a:rPr>
              <a:t>should</a:t>
            </a:r>
            <a:r>
              <a:rPr lang="en-GB" sz="1800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</a:rPr>
              <a:t>also be encouraged to offer a service whereby customers can opt in for voluntary weekly donations (a small sum, around £2) when they buy their groceries online. Delivery vans </a:t>
            </a:r>
            <a:r>
              <a:rPr lang="en-GB" sz="1800" b="1" dirty="0">
                <a:solidFill>
                  <a:srgbClr val="00B050"/>
                </a:solidFill>
                <a:latin typeface="Calibri" panose="020F0502020204030204" pitchFamily="34" charset="0"/>
              </a:rPr>
              <a:t>could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</a:rPr>
              <a:t> then drop much needed perishables to people on the delivery route who are housebound.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766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7456792" cy="792088"/>
          </a:xfrm>
        </p:spPr>
        <p:txBody>
          <a:bodyPr/>
          <a:lstStyle/>
          <a:p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Recap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844824"/>
            <a:ext cx="8136904" cy="4680520"/>
          </a:xfrm>
        </p:spPr>
        <p:txBody>
          <a:bodyPr/>
          <a:lstStyle/>
          <a:p>
            <a:pPr>
              <a:lnSpc>
                <a:spcPts val="3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dirty="0" smtClean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800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GB" sz="1800" dirty="0" smtClean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hoosing adverbs which </a:t>
            </a:r>
            <a:r>
              <a:rPr lang="en-GB" sz="1800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reveal </a:t>
            </a:r>
            <a:r>
              <a:rPr lang="en-GB" sz="1800" dirty="0" smtClean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your viewpoint</a:t>
            </a:r>
            <a:endParaRPr lang="en-GB" sz="1800" dirty="0">
              <a:solidFill>
                <a:srgbClr val="FF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68580" indent="0">
              <a:lnSpc>
                <a:spcPts val="3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GB" sz="1800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68580" indent="0">
              <a:lnSpc>
                <a:spcPts val="3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800" dirty="0" smtClean="0">
                <a:latin typeface="Calibri" panose="020F0502020204030204" pitchFamily="34" charset="0"/>
                <a:cs typeface="Arial" panose="020B0604020202020204" pitchFamily="34" charset="0"/>
              </a:rPr>
              <a:t>So </a:t>
            </a:r>
            <a:r>
              <a:rPr lang="en-GB" sz="1800" dirty="0">
                <a:latin typeface="Calibri" panose="020F0502020204030204" pitchFamily="34" charset="0"/>
                <a:cs typeface="Arial" panose="020B0604020202020204" pitchFamily="34" charset="0"/>
              </a:rPr>
              <a:t>what are we waiting for?  France has already proven that this can work. So I’m asking for Parliament to take this campaign </a:t>
            </a:r>
            <a:r>
              <a:rPr lang="en-GB" sz="1800" b="1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seriously </a:t>
            </a:r>
            <a:r>
              <a:rPr lang="en-GB" sz="1800" dirty="0">
                <a:latin typeface="Calibri" panose="020F0502020204030204" pitchFamily="34" charset="0"/>
                <a:cs typeface="Arial" panose="020B0604020202020204" pitchFamily="34" charset="0"/>
              </a:rPr>
              <a:t>and rush through a change in the law as soon as possible, before anyone else in the UK starves </a:t>
            </a:r>
            <a:r>
              <a:rPr lang="en-GB" sz="1800" b="1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needlessly.</a:t>
            </a:r>
          </a:p>
          <a:p>
            <a:pPr>
              <a:lnSpc>
                <a:spcPts val="3000"/>
              </a:lnSpc>
              <a:spcBef>
                <a:spcPts val="0"/>
              </a:spcBef>
              <a:spcAft>
                <a:spcPts val="600"/>
              </a:spcAft>
            </a:pPr>
            <a:endParaRPr lang="en-GB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761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7024744" cy="1143000"/>
          </a:xfrm>
        </p:spPr>
        <p:txBody>
          <a:bodyPr/>
          <a:lstStyle/>
          <a:p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Recap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2323652"/>
            <a:ext cx="7920880" cy="3508977"/>
          </a:xfrm>
        </p:spPr>
        <p:txBody>
          <a:bodyPr/>
          <a:lstStyle/>
          <a:p>
            <a:pPr marL="0" lvl="1" indent="0">
              <a:lnSpc>
                <a:spcPts val="28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</a:rPr>
              <a:t>Choosing information, such as statistics, to support your point of view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endParaRPr lang="en-GB" sz="1800" dirty="0">
              <a:latin typeface="Calibri" panose="020F0502020204030204" pitchFamily="34" charset="0"/>
            </a:endParaRP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France has already proven that this can work.</a:t>
            </a:r>
            <a:endParaRPr lang="en-GB" sz="1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The 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</a:rPr>
              <a:t>average UK family is wasting nearly £60 a month by throwing away almost an entire meal a day.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</a:rPr>
              <a:t>One third of all food produced in the world ends up as waste.</a:t>
            </a:r>
            <a:endParaRPr lang="en-GB" sz="18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6858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2756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064896" cy="720080"/>
          </a:xfrm>
        </p:spPr>
        <p:txBody>
          <a:bodyPr>
            <a:normAutofit/>
          </a:bodyPr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Being a Persuasive Writer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208912" cy="4824536"/>
          </a:xfrm>
        </p:spPr>
        <p:txBody>
          <a:bodyPr/>
          <a:lstStyle/>
          <a:p>
            <a:pPr marL="0" indent="0">
              <a:lnSpc>
                <a:spcPts val="22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There are many choices you can make as a writer to make your writing more persuasive and express your point of view strongly.  We have been looking at:</a:t>
            </a:r>
          </a:p>
          <a:p>
            <a:pPr marL="582930" lvl="1" indent="-285750">
              <a:lnSpc>
                <a:spcPts val="28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Using 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</a:rPr>
              <a:t>clear statement sentences to make important points</a:t>
            </a:r>
          </a:p>
          <a:p>
            <a:pPr marL="582930" lvl="1" indent="-285750">
              <a:lnSpc>
                <a:spcPts val="28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</a:rPr>
              <a:t>Using single clause sentences to draw attention to key points</a:t>
            </a:r>
          </a:p>
          <a:p>
            <a:pPr marL="582930" lvl="1" indent="-285750">
              <a:lnSpc>
                <a:spcPts val="28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</a:rPr>
              <a:t>Choosing positioning vocabulary to indicate your point of view </a:t>
            </a:r>
          </a:p>
          <a:p>
            <a:pPr marL="582930" lvl="1" indent="-285750">
              <a:lnSpc>
                <a:spcPts val="28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</a:rPr>
              <a:t>Choosing information, such as statistics, to support your point of view</a:t>
            </a:r>
          </a:p>
          <a:p>
            <a:pPr marL="582930" lvl="1" indent="-285750">
              <a:lnSpc>
                <a:spcPts val="28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</a:rPr>
              <a:t>Using modal verbs to indicate different levels of assertion/possibility</a:t>
            </a:r>
          </a:p>
          <a:p>
            <a:pPr marL="582930" lvl="1" indent="-285750">
              <a:lnSpc>
                <a:spcPts val="28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Choosing adverbs to 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</a:rPr>
              <a:t>reveal </a:t>
            </a:r>
            <a:r>
              <a:rPr lang="en-US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or </a:t>
            </a:r>
            <a:r>
              <a:rPr lang="en-US" sz="18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emphasise</a:t>
            </a:r>
            <a:r>
              <a:rPr lang="en-US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your 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</a:rPr>
              <a:t>point of view </a:t>
            </a:r>
            <a:endParaRPr lang="en-GB" sz="1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582930" lvl="1" indent="-285750">
              <a:lnSpc>
                <a:spcPts val="28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Choosing connecting adverbials to link ideas across sentences </a:t>
            </a:r>
            <a:endParaRPr lang="en-GB" sz="1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>
              <a:lnSpc>
                <a:spcPts val="2200"/>
              </a:lnSpc>
              <a:spcBef>
                <a:spcPts val="0"/>
              </a:spcBef>
              <a:buNone/>
            </a:pPr>
            <a:endParaRPr lang="en-GB" sz="1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>
              <a:lnSpc>
                <a:spcPts val="2200"/>
              </a:lnSpc>
              <a:spcBef>
                <a:spcPts val="0"/>
              </a:spcBef>
              <a:buNone/>
            </a:pPr>
            <a:r>
              <a:rPr lang="en-GB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As you revise your writing, think about the best choices you can make to create a really persuasive text.</a:t>
            </a:r>
            <a:endParaRPr lang="en-GB" sz="1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6858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159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661" y="620688"/>
            <a:ext cx="8229600" cy="762438"/>
          </a:xfrm>
        </p:spPr>
        <p:txBody>
          <a:bodyPr/>
          <a:lstStyle/>
          <a:p>
            <a:pPr algn="ctr"/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Writing Task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648" y="2405285"/>
            <a:ext cx="6264696" cy="1440160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000" dirty="0" smtClean="0">
                <a:latin typeface="Calibri" panose="020F0502020204030204" pitchFamily="34" charset="0"/>
              </a:rPr>
              <a:t>Write a letter to your local paper arguing that so much food waste is wrong and suggesting what action we should take to reduce food waste. [No more than 300 words</a:t>
            </a:r>
            <a:r>
              <a:rPr lang="en-GB" sz="2000" dirty="0" smtClean="0"/>
              <a:t>]</a:t>
            </a:r>
            <a:endParaRPr lang="en-GB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6606226" y="1417364"/>
            <a:ext cx="144016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latin typeface="Calibri" panose="020F0502020204030204" pitchFamily="34" charset="0"/>
              </a:rPr>
              <a:t>Who is the </a:t>
            </a:r>
            <a:r>
              <a:rPr lang="en-GB" sz="2000" b="1" dirty="0" smtClean="0">
                <a:latin typeface="Calibri" panose="020F0502020204030204" pitchFamily="34" charset="0"/>
              </a:rPr>
              <a:t>audience</a:t>
            </a:r>
            <a:r>
              <a:rPr lang="en-GB" sz="2000" dirty="0" smtClean="0">
                <a:latin typeface="Calibri" panose="020F0502020204030204" pitchFamily="34" charset="0"/>
              </a:rPr>
              <a:t>?</a:t>
            </a:r>
            <a:endParaRPr lang="en-GB" sz="2000" dirty="0">
              <a:latin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7846" y="1263476"/>
            <a:ext cx="2088232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latin typeface="Calibri" panose="020F0502020204030204" pitchFamily="34" charset="0"/>
              </a:rPr>
              <a:t>What is the </a:t>
            </a:r>
            <a:r>
              <a:rPr lang="en-GB" sz="2000" b="1" dirty="0" smtClean="0">
                <a:latin typeface="Calibri" panose="020F0502020204030204" pitchFamily="34" charset="0"/>
              </a:rPr>
              <a:t>opinion </a:t>
            </a:r>
            <a:r>
              <a:rPr lang="en-GB" sz="2000" dirty="0" smtClean="0">
                <a:latin typeface="Calibri" panose="020F0502020204030204" pitchFamily="34" charset="0"/>
              </a:rPr>
              <a:t>you want to express?</a:t>
            </a:r>
            <a:endParaRPr lang="en-GB" sz="2000" dirty="0"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0042" y="4005064"/>
            <a:ext cx="2375773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alibri" panose="020F0502020204030204" pitchFamily="34" charset="0"/>
              </a:rPr>
              <a:t>What do you want to happen if someone reads your letter?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84168" y="4005064"/>
            <a:ext cx="2484276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latin typeface="Calibri" panose="020F0502020204030204" pitchFamily="34" charset="0"/>
              </a:rPr>
              <a:t>How do you need to write this letter to be </a:t>
            </a:r>
            <a:r>
              <a:rPr lang="en-GB" sz="2000" b="1" dirty="0" smtClean="0">
                <a:latin typeface="Calibri" panose="020F0502020204030204" pitchFamily="34" charset="0"/>
              </a:rPr>
              <a:t>persuasive</a:t>
            </a:r>
            <a:r>
              <a:rPr lang="en-GB" sz="2000" dirty="0" smtClean="0">
                <a:latin typeface="Calibri" panose="020F0502020204030204" pitchFamily="34" charset="0"/>
              </a:rPr>
              <a:t>? </a:t>
            </a:r>
            <a:endParaRPr lang="en-GB" sz="2000" dirty="0"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3923" y="4312841"/>
            <a:ext cx="2088232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latin typeface="Calibri" panose="020F0502020204030204" pitchFamily="34" charset="0"/>
              </a:rPr>
              <a:t>What do you know about how to write letters?</a:t>
            </a:r>
            <a:endParaRPr lang="en-GB" sz="2000" dirty="0">
              <a:latin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7492" y="5517232"/>
            <a:ext cx="8028401" cy="769441"/>
          </a:xfrm>
          <a:prstGeom prst="rect">
            <a:avLst/>
          </a:prstGeom>
          <a:solidFill>
            <a:srgbClr val="CC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200" b="1" dirty="0" smtClean="0">
                <a:latin typeface="Calibri" panose="020F0502020204030204" pitchFamily="34" charset="0"/>
              </a:rPr>
              <a:t>Write your own persuasive letter, thinking carefully about the choices you make.   Make this a letter that could change the world!</a:t>
            </a:r>
            <a:endParaRPr lang="en-GB" sz="2200" b="1" dirty="0">
              <a:latin typeface="Calibri" panose="020F0502020204030204" pitchFamily="34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0445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7488832" cy="1143000"/>
          </a:xfrm>
        </p:spPr>
        <p:txBody>
          <a:bodyPr>
            <a:normAutofit/>
          </a:bodyPr>
          <a:lstStyle/>
          <a:p>
            <a:r>
              <a:rPr lang="en-GB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Statement Sentences</a:t>
            </a:r>
            <a:endParaRPr lang="en-GB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2323652"/>
            <a:ext cx="7488832" cy="3508977"/>
          </a:xfrm>
        </p:spPr>
        <p:txBody>
          <a:bodyPr/>
          <a:lstStyle/>
          <a:p>
            <a:pPr indent="-342900">
              <a:lnSpc>
                <a:spcPts val="28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2000" dirty="0" smtClean="0">
                <a:latin typeface="Calibri" panose="020F0502020204030204" pitchFamily="34" charset="0"/>
              </a:rPr>
              <a:t>We live in a society where food seems to be everywhere.</a:t>
            </a:r>
          </a:p>
          <a:p>
            <a:pPr indent="-342900">
              <a:lnSpc>
                <a:spcPts val="28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2000" dirty="0" smtClean="0">
                <a:latin typeface="Calibri" panose="020F0502020204030204" pitchFamily="34" charset="0"/>
              </a:rPr>
              <a:t>One </a:t>
            </a:r>
            <a:r>
              <a:rPr lang="en-GB" sz="2000" dirty="0">
                <a:latin typeface="Calibri" panose="020F0502020204030204" pitchFamily="34" charset="0"/>
              </a:rPr>
              <a:t>in four apples in fridges and </a:t>
            </a:r>
            <a:r>
              <a:rPr lang="en-GB" sz="2000" dirty="0" smtClean="0">
                <a:latin typeface="Calibri" panose="020F0502020204030204" pitchFamily="34" charset="0"/>
              </a:rPr>
              <a:t>fruit-bowls </a:t>
            </a:r>
            <a:r>
              <a:rPr lang="en-GB" sz="2000" dirty="0">
                <a:latin typeface="Calibri" panose="020F0502020204030204" pitchFamily="34" charset="0"/>
              </a:rPr>
              <a:t>is thrown away. </a:t>
            </a:r>
            <a:endParaRPr lang="en-GB" sz="2000" dirty="0" smtClean="0">
              <a:latin typeface="Calibri" panose="020F0502020204030204" pitchFamily="34" charset="0"/>
            </a:endParaRPr>
          </a:p>
          <a:p>
            <a:pPr indent="-342900">
              <a:lnSpc>
                <a:spcPts val="28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2000" dirty="0">
                <a:latin typeface="Calibri" panose="020F0502020204030204" pitchFamily="34" charset="0"/>
              </a:rPr>
              <a:t>The amount of food wasted in UK homes each year is 7.2 million tonnes.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273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768" y="404664"/>
            <a:ext cx="8424936" cy="1152128"/>
          </a:xfrm>
        </p:spPr>
        <p:txBody>
          <a:bodyPr>
            <a:normAutofit/>
          </a:bodyPr>
          <a:lstStyle/>
          <a:p>
            <a:r>
              <a:rPr lang="en-GB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Being Persuasive</a:t>
            </a:r>
            <a:endParaRPr lang="en-GB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88840"/>
            <a:ext cx="8136904" cy="4392488"/>
          </a:xfrm>
        </p:spPr>
        <p:txBody>
          <a:bodyPr>
            <a:normAutofit/>
          </a:bodyPr>
          <a:lstStyle/>
          <a:p>
            <a:pPr marL="0" indent="0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800" dirty="0" smtClean="0">
                <a:latin typeface="Calibri" panose="020F0502020204030204" pitchFamily="34" charset="0"/>
              </a:rPr>
              <a:t>These are all sentences from different reports on food waste.  The writers have thought about how to be persuasive – thinking about </a:t>
            </a:r>
            <a:r>
              <a:rPr lang="en-GB" sz="1800" b="1" i="1" u="sng" dirty="0" smtClean="0">
                <a:latin typeface="Calibri" panose="020F0502020204030204" pitchFamily="34" charset="0"/>
              </a:rPr>
              <a:t>what</a:t>
            </a:r>
            <a:r>
              <a:rPr lang="en-GB" sz="1800" dirty="0" smtClean="0">
                <a:latin typeface="Calibri" panose="020F0502020204030204" pitchFamily="34" charset="0"/>
              </a:rPr>
              <a:t> they write and </a:t>
            </a:r>
            <a:r>
              <a:rPr lang="en-GB" sz="1800" b="1" i="1" u="sng" dirty="0" smtClean="0">
                <a:latin typeface="Calibri" panose="020F0502020204030204" pitchFamily="34" charset="0"/>
              </a:rPr>
              <a:t>how</a:t>
            </a:r>
            <a:r>
              <a:rPr lang="en-GB" sz="1800" dirty="0" smtClean="0">
                <a:latin typeface="Calibri" panose="020F0502020204030204" pitchFamily="34" charset="0"/>
              </a:rPr>
              <a:t> they express it.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</a:pPr>
            <a:endParaRPr lang="en-GB" sz="1800" dirty="0">
              <a:latin typeface="Calibri" panose="020F0502020204030204" pitchFamily="34" charset="0"/>
            </a:endParaRP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i="1" dirty="0" smtClean="0">
                <a:latin typeface="Calibri" panose="020F0502020204030204" pitchFamily="34" charset="0"/>
              </a:rPr>
              <a:t>With </a:t>
            </a:r>
            <a:r>
              <a:rPr lang="en-GB" sz="1800" i="1" dirty="0">
                <a:latin typeface="Calibri" panose="020F0502020204030204" pitchFamily="34" charset="0"/>
              </a:rPr>
              <a:t>food bank visits at an all-time high, the amount supermarkets are throwing away is appalling.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i="1" dirty="0">
                <a:latin typeface="Calibri" panose="020F0502020204030204" pitchFamily="34" charset="0"/>
              </a:rPr>
              <a:t>A</a:t>
            </a:r>
            <a:r>
              <a:rPr lang="en-GB" sz="1800" i="1" dirty="0" smtClean="0">
                <a:latin typeface="Calibri" panose="020F0502020204030204" pitchFamily="34" charset="0"/>
              </a:rPr>
              <a:t> survey reveals a staggering two thirds of some freshly bought food goes to waste.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i="1" dirty="0" smtClean="0">
                <a:effectLst/>
                <a:latin typeface="Calibri" panose="020F0502020204030204" pitchFamily="34" charset="0"/>
              </a:rPr>
              <a:t>The average UK family is wasting nearly £60 a month by throwing away almost an entire meal a day.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i="1" dirty="0" smtClean="0">
                <a:effectLst/>
                <a:latin typeface="Calibri" panose="020F0502020204030204" pitchFamily="34" charset="0"/>
              </a:rPr>
              <a:t>One third of all food produced in the world ends up as waste.</a:t>
            </a:r>
            <a:endParaRPr lang="en-GB" sz="1800" b="1" i="1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085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08912" cy="864096"/>
          </a:xfrm>
        </p:spPr>
        <p:txBody>
          <a:bodyPr>
            <a:normAutofit/>
          </a:bodyPr>
          <a:lstStyle/>
          <a:p>
            <a:r>
              <a:rPr lang="en-GB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Being Persuasive</a:t>
            </a:r>
            <a:endParaRPr lang="en-GB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88840"/>
            <a:ext cx="8136904" cy="4392488"/>
          </a:xfrm>
        </p:spPr>
        <p:txBody>
          <a:bodyPr>
            <a:normAutofit/>
          </a:bodyPr>
          <a:lstStyle/>
          <a:p>
            <a:pPr marL="0" indent="0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800" dirty="0" smtClean="0">
                <a:latin typeface="Calibri" panose="020F0502020204030204" pitchFamily="34" charset="0"/>
              </a:rPr>
              <a:t>These are all sentences from different reports on food waste.  The writers have thought about how to be persuasive – thinking about </a:t>
            </a:r>
            <a:r>
              <a:rPr lang="en-GB" sz="1800" b="1" i="1" u="sng" dirty="0" smtClean="0">
                <a:latin typeface="Calibri" panose="020F0502020204030204" pitchFamily="34" charset="0"/>
              </a:rPr>
              <a:t>what</a:t>
            </a:r>
            <a:r>
              <a:rPr lang="en-GB" sz="1800" dirty="0" smtClean="0">
                <a:latin typeface="Calibri" panose="020F0502020204030204" pitchFamily="34" charset="0"/>
              </a:rPr>
              <a:t> they write and </a:t>
            </a:r>
            <a:r>
              <a:rPr lang="en-GB" sz="1800" b="1" i="1" u="sng" dirty="0" smtClean="0">
                <a:latin typeface="Calibri" panose="020F0502020204030204" pitchFamily="34" charset="0"/>
              </a:rPr>
              <a:t>how</a:t>
            </a:r>
            <a:r>
              <a:rPr lang="en-GB" sz="1800" dirty="0" smtClean="0">
                <a:latin typeface="Calibri" panose="020F0502020204030204" pitchFamily="34" charset="0"/>
              </a:rPr>
              <a:t> they express it.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</a:pPr>
            <a:endParaRPr lang="en-GB" sz="1800" dirty="0">
              <a:latin typeface="Calibri" panose="020F0502020204030204" pitchFamily="34" charset="0"/>
            </a:endParaRP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i="1" dirty="0" smtClean="0">
                <a:latin typeface="Calibri" panose="020F0502020204030204" pitchFamily="34" charset="0"/>
              </a:rPr>
              <a:t>With </a:t>
            </a:r>
            <a:r>
              <a:rPr lang="en-GB" sz="1800" i="1" dirty="0">
                <a:latin typeface="Calibri" panose="020F0502020204030204" pitchFamily="34" charset="0"/>
              </a:rPr>
              <a:t>food bank visits at an all-time high, the amount supermarkets are throwing away is appalling.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i="1" dirty="0">
                <a:latin typeface="Calibri" panose="020F0502020204030204" pitchFamily="34" charset="0"/>
              </a:rPr>
              <a:t>A</a:t>
            </a:r>
            <a:r>
              <a:rPr lang="en-GB" sz="1800" i="1" dirty="0" smtClean="0">
                <a:latin typeface="Calibri" panose="020F0502020204030204" pitchFamily="34" charset="0"/>
              </a:rPr>
              <a:t> survey reveals a staggering two thirds of some freshly bought food goes to waste.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i="1" dirty="0" smtClean="0">
                <a:effectLst/>
                <a:latin typeface="Calibri" panose="020F0502020204030204" pitchFamily="34" charset="0"/>
              </a:rPr>
              <a:t>The average UK family is wasting nearly £60 a month by throwing away almost an entire meal a day.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i="1" dirty="0" smtClean="0">
                <a:effectLst/>
                <a:latin typeface="Calibri" panose="020F0502020204030204" pitchFamily="34" charset="0"/>
              </a:rPr>
              <a:t>One third of all food produced in the world ends up as waste.</a:t>
            </a:r>
            <a:endParaRPr lang="en-GB" sz="1800" b="1" i="1" dirty="0"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0" y="5744138"/>
            <a:ext cx="4032448" cy="646331"/>
          </a:xfrm>
          <a:prstGeom prst="rect">
            <a:avLst/>
          </a:prstGeom>
          <a:solidFill>
            <a:srgbClr val="CC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Calibri" panose="020F0502020204030204" pitchFamily="34" charset="0"/>
              </a:rPr>
              <a:t>The sentences are all clear statements which express the writer’s point of view.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5231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08912" cy="864096"/>
          </a:xfrm>
        </p:spPr>
        <p:txBody>
          <a:bodyPr>
            <a:normAutofit/>
          </a:bodyPr>
          <a:lstStyle/>
          <a:p>
            <a:r>
              <a:rPr lang="en-GB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Being Persuasive</a:t>
            </a:r>
            <a:endParaRPr lang="en-GB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88840"/>
            <a:ext cx="8136904" cy="4392488"/>
          </a:xfrm>
        </p:spPr>
        <p:txBody>
          <a:bodyPr>
            <a:normAutofit/>
          </a:bodyPr>
          <a:lstStyle/>
          <a:p>
            <a:pPr marL="0" indent="0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800" dirty="0" smtClean="0">
                <a:latin typeface="Calibri" panose="020F0502020204030204" pitchFamily="34" charset="0"/>
              </a:rPr>
              <a:t>These are all sentences from different reports on food waste.  The writers have thought about how to be persuasive – thinking about </a:t>
            </a:r>
            <a:r>
              <a:rPr lang="en-GB" sz="1800" b="1" i="1" dirty="0" smtClean="0">
                <a:latin typeface="Calibri" panose="020F0502020204030204" pitchFamily="34" charset="0"/>
              </a:rPr>
              <a:t>what</a:t>
            </a:r>
            <a:r>
              <a:rPr lang="en-GB" sz="1800" dirty="0" smtClean="0">
                <a:latin typeface="Calibri" panose="020F0502020204030204" pitchFamily="34" charset="0"/>
              </a:rPr>
              <a:t> they write and </a:t>
            </a:r>
            <a:r>
              <a:rPr lang="en-GB" sz="1800" b="1" i="1" u="sng" dirty="0" smtClean="0">
                <a:latin typeface="Calibri" panose="020F0502020204030204" pitchFamily="34" charset="0"/>
              </a:rPr>
              <a:t>how</a:t>
            </a:r>
            <a:r>
              <a:rPr lang="en-GB" sz="1800" dirty="0" smtClean="0">
                <a:latin typeface="Calibri" panose="020F0502020204030204" pitchFamily="34" charset="0"/>
              </a:rPr>
              <a:t> they express it.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</a:pPr>
            <a:endParaRPr lang="en-GB" sz="1800" dirty="0">
              <a:latin typeface="Calibri" panose="020F0502020204030204" pitchFamily="34" charset="0"/>
            </a:endParaRP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i="1" dirty="0" smtClean="0">
                <a:latin typeface="Calibri" panose="020F0502020204030204" pitchFamily="34" charset="0"/>
              </a:rPr>
              <a:t>With </a:t>
            </a:r>
            <a:r>
              <a:rPr lang="en-GB" sz="1800" i="1" dirty="0">
                <a:latin typeface="Calibri" panose="020F0502020204030204" pitchFamily="34" charset="0"/>
              </a:rPr>
              <a:t>food bank visits at an all-time high, the amount supermarkets are throwing away is </a:t>
            </a:r>
            <a:r>
              <a:rPr lang="en-GB" sz="1800" i="1" dirty="0">
                <a:solidFill>
                  <a:srgbClr val="FF0000"/>
                </a:solidFill>
                <a:latin typeface="Calibri" panose="020F0502020204030204" pitchFamily="34" charset="0"/>
              </a:rPr>
              <a:t>appalling.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i="1" dirty="0">
                <a:latin typeface="Calibri" panose="020F0502020204030204" pitchFamily="34" charset="0"/>
              </a:rPr>
              <a:t>A</a:t>
            </a:r>
            <a:r>
              <a:rPr lang="en-GB" sz="1800" i="1" dirty="0" smtClean="0">
                <a:latin typeface="Calibri" panose="020F0502020204030204" pitchFamily="34" charset="0"/>
              </a:rPr>
              <a:t> survey reveals a </a:t>
            </a:r>
            <a:r>
              <a:rPr lang="en-GB" sz="1800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staggering</a:t>
            </a:r>
            <a:r>
              <a:rPr lang="en-GB" sz="1800" i="1" dirty="0" smtClean="0">
                <a:latin typeface="Calibri" panose="020F0502020204030204" pitchFamily="34" charset="0"/>
              </a:rPr>
              <a:t> two thirds of some freshly bought food goes to </a:t>
            </a:r>
            <a:r>
              <a:rPr lang="en-GB" sz="1800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waste.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i="1" dirty="0" smtClean="0">
                <a:effectLst/>
                <a:latin typeface="Calibri" panose="020F0502020204030204" pitchFamily="34" charset="0"/>
              </a:rPr>
              <a:t>The average UK family is </a:t>
            </a:r>
            <a:r>
              <a:rPr lang="en-GB" sz="1800" i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wasting </a:t>
            </a:r>
            <a:r>
              <a:rPr lang="en-GB" sz="1800" i="1" dirty="0" smtClean="0">
                <a:effectLst/>
                <a:latin typeface="Calibri" panose="020F0502020204030204" pitchFamily="34" charset="0"/>
              </a:rPr>
              <a:t>nearly £60 a month by </a:t>
            </a:r>
            <a:r>
              <a:rPr lang="en-GB" sz="1800" i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throwing away </a:t>
            </a:r>
            <a:r>
              <a:rPr lang="en-GB" sz="1800" i="1" dirty="0" smtClean="0">
                <a:effectLst/>
                <a:latin typeface="Calibri" panose="020F0502020204030204" pitchFamily="34" charset="0"/>
              </a:rPr>
              <a:t>almost an entire meal a day.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i="1" dirty="0" smtClean="0">
                <a:effectLst/>
                <a:latin typeface="Calibri" panose="020F0502020204030204" pitchFamily="34" charset="0"/>
              </a:rPr>
              <a:t>One third of all food produced in the world ends up as </a:t>
            </a:r>
            <a:r>
              <a:rPr lang="en-GB" sz="1800" i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waste</a:t>
            </a:r>
            <a:r>
              <a:rPr lang="en-GB" sz="1800" i="1" dirty="0" smtClean="0">
                <a:effectLst/>
                <a:latin typeface="Calibri" panose="020F0502020204030204" pitchFamily="34" charset="0"/>
              </a:rPr>
              <a:t>.</a:t>
            </a:r>
            <a:endParaRPr lang="en-GB" sz="1800" b="1" i="1" dirty="0"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0" y="5744138"/>
            <a:ext cx="3960440" cy="646331"/>
          </a:xfrm>
          <a:prstGeom prst="rect">
            <a:avLst/>
          </a:prstGeom>
          <a:solidFill>
            <a:srgbClr val="CC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Calibri" panose="020F0502020204030204" pitchFamily="34" charset="0"/>
              </a:rPr>
              <a:t>The sentences are all clear statements </a:t>
            </a:r>
            <a:r>
              <a:rPr lang="en-GB" dirty="0">
                <a:latin typeface="Calibri" panose="020F0502020204030204" pitchFamily="34" charset="0"/>
              </a:rPr>
              <a:t>which express the writer’s point of view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5796136" y="836712"/>
            <a:ext cx="2088232" cy="923330"/>
          </a:xfrm>
          <a:prstGeom prst="rect">
            <a:avLst/>
          </a:prstGeom>
          <a:solidFill>
            <a:srgbClr val="CC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Calibri" panose="020F0502020204030204" pitchFamily="34" charset="0"/>
              </a:rPr>
              <a:t>They use vocabulary which emphasises the point of view.</a:t>
            </a:r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44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08912" cy="864096"/>
          </a:xfrm>
        </p:spPr>
        <p:txBody>
          <a:bodyPr>
            <a:normAutofit/>
          </a:bodyPr>
          <a:lstStyle/>
          <a:p>
            <a:r>
              <a:rPr lang="en-GB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Being Persuasive</a:t>
            </a:r>
            <a:endParaRPr lang="en-GB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88840"/>
            <a:ext cx="8136904" cy="4392488"/>
          </a:xfrm>
        </p:spPr>
        <p:txBody>
          <a:bodyPr>
            <a:normAutofit/>
          </a:bodyPr>
          <a:lstStyle/>
          <a:p>
            <a:pPr marL="0" indent="0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800" dirty="0" smtClean="0">
                <a:latin typeface="Calibri" panose="020F0502020204030204" pitchFamily="34" charset="0"/>
              </a:rPr>
              <a:t>These are all sentences from different reports on food waste.  The writers have thought about how to be persuasive – thinking about </a:t>
            </a:r>
            <a:r>
              <a:rPr lang="en-GB" sz="1800" b="1" i="1" dirty="0" smtClean="0">
                <a:latin typeface="Calibri" panose="020F0502020204030204" pitchFamily="34" charset="0"/>
              </a:rPr>
              <a:t>what</a:t>
            </a:r>
            <a:r>
              <a:rPr lang="en-GB" sz="1800" dirty="0" smtClean="0">
                <a:latin typeface="Calibri" panose="020F0502020204030204" pitchFamily="34" charset="0"/>
              </a:rPr>
              <a:t> they write and </a:t>
            </a:r>
            <a:r>
              <a:rPr lang="en-GB" sz="1800" b="1" i="1" u="sng" dirty="0" smtClean="0">
                <a:latin typeface="Calibri" panose="020F0502020204030204" pitchFamily="34" charset="0"/>
              </a:rPr>
              <a:t>how</a:t>
            </a:r>
            <a:r>
              <a:rPr lang="en-GB" sz="1800" dirty="0" smtClean="0">
                <a:latin typeface="Calibri" panose="020F0502020204030204" pitchFamily="34" charset="0"/>
              </a:rPr>
              <a:t> they express it.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</a:pPr>
            <a:endParaRPr lang="en-GB" sz="1800" dirty="0">
              <a:latin typeface="Calibri" panose="020F0502020204030204" pitchFamily="34" charset="0"/>
            </a:endParaRP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i="1" dirty="0" smtClean="0">
                <a:latin typeface="Calibri" panose="020F0502020204030204" pitchFamily="34" charset="0"/>
              </a:rPr>
              <a:t>With </a:t>
            </a:r>
            <a:r>
              <a:rPr lang="en-GB" sz="1800" i="1" dirty="0">
                <a:latin typeface="Calibri" panose="020F0502020204030204" pitchFamily="34" charset="0"/>
              </a:rPr>
              <a:t>food bank visits at an all-time high, the amount supermarkets are throwing away is </a:t>
            </a:r>
            <a:r>
              <a:rPr lang="en-GB" sz="1800" i="1" dirty="0">
                <a:solidFill>
                  <a:srgbClr val="FF0000"/>
                </a:solidFill>
                <a:latin typeface="Calibri" panose="020F0502020204030204" pitchFamily="34" charset="0"/>
              </a:rPr>
              <a:t>appalling.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i="1" dirty="0">
                <a:latin typeface="Calibri" panose="020F0502020204030204" pitchFamily="34" charset="0"/>
              </a:rPr>
              <a:t>A</a:t>
            </a:r>
            <a:r>
              <a:rPr lang="en-GB" sz="1800" i="1" dirty="0" smtClean="0">
                <a:latin typeface="Calibri" panose="020F0502020204030204" pitchFamily="34" charset="0"/>
              </a:rPr>
              <a:t> survey reveals a </a:t>
            </a:r>
            <a:r>
              <a:rPr lang="en-GB" sz="1800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staggering</a:t>
            </a:r>
            <a:r>
              <a:rPr lang="en-GB" sz="1800" i="1" dirty="0" smtClean="0">
                <a:latin typeface="Calibri" panose="020F0502020204030204" pitchFamily="34" charset="0"/>
              </a:rPr>
              <a:t> two thirds of some freshly bought food goes to </a:t>
            </a:r>
            <a:r>
              <a:rPr lang="en-GB" sz="1800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waste.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i="1" dirty="0" smtClean="0">
                <a:effectLst/>
                <a:latin typeface="Calibri" panose="020F0502020204030204" pitchFamily="34" charset="0"/>
              </a:rPr>
              <a:t>The average UK family is </a:t>
            </a:r>
            <a:r>
              <a:rPr lang="en-GB" sz="1800" i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wasting </a:t>
            </a:r>
            <a:r>
              <a:rPr lang="en-GB" sz="1800" i="1" dirty="0" smtClean="0">
                <a:effectLst/>
                <a:latin typeface="Calibri" panose="020F0502020204030204" pitchFamily="34" charset="0"/>
              </a:rPr>
              <a:t>nearly £60 a month by </a:t>
            </a:r>
            <a:r>
              <a:rPr lang="en-GB" sz="1800" i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throwing away </a:t>
            </a:r>
            <a:r>
              <a:rPr lang="en-GB" sz="1800" i="1" dirty="0" smtClean="0">
                <a:effectLst/>
                <a:latin typeface="Calibri" panose="020F0502020204030204" pitchFamily="34" charset="0"/>
              </a:rPr>
              <a:t>almost an entire meal a day.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i="1" dirty="0" smtClean="0">
                <a:effectLst/>
                <a:latin typeface="Calibri" panose="020F0502020204030204" pitchFamily="34" charset="0"/>
              </a:rPr>
              <a:t>One third of all food produced in the world ends up as </a:t>
            </a:r>
            <a:r>
              <a:rPr lang="en-GB" sz="1800" i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waste</a:t>
            </a:r>
            <a:r>
              <a:rPr lang="en-GB" sz="1800" i="1" dirty="0" smtClean="0">
                <a:effectLst/>
                <a:latin typeface="Calibri" panose="020F0502020204030204" pitchFamily="34" charset="0"/>
              </a:rPr>
              <a:t>.</a:t>
            </a:r>
            <a:endParaRPr lang="en-GB" sz="1800" b="1" i="1" dirty="0"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0" y="5744138"/>
            <a:ext cx="3960440" cy="646331"/>
          </a:xfrm>
          <a:prstGeom prst="rect">
            <a:avLst/>
          </a:prstGeom>
          <a:solidFill>
            <a:srgbClr val="CC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Calibri" panose="020F0502020204030204" pitchFamily="34" charset="0"/>
              </a:rPr>
              <a:t>The sentences are all clear statements </a:t>
            </a:r>
            <a:r>
              <a:rPr lang="en-GB" dirty="0">
                <a:latin typeface="Calibri" panose="020F0502020204030204" pitchFamily="34" charset="0"/>
              </a:rPr>
              <a:t>which express the writer’s point of view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5796136" y="836712"/>
            <a:ext cx="2088232" cy="923330"/>
          </a:xfrm>
          <a:prstGeom prst="rect">
            <a:avLst/>
          </a:prstGeom>
          <a:solidFill>
            <a:srgbClr val="CC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Calibri" panose="020F0502020204030204" pitchFamily="34" charset="0"/>
              </a:rPr>
              <a:t>They use vocabulary which emphasises the point of view.</a:t>
            </a:r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5805264"/>
            <a:ext cx="2088232" cy="923330"/>
          </a:xfrm>
          <a:prstGeom prst="rect">
            <a:avLst/>
          </a:prstGeom>
          <a:solidFill>
            <a:srgbClr val="CC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Calibri" panose="020F0502020204030204" pitchFamily="34" charset="0"/>
              </a:rPr>
              <a:t>They choose facts which support their point of view.</a:t>
            </a:r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201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136904" cy="864096"/>
          </a:xfrm>
        </p:spPr>
        <p:txBody>
          <a:bodyPr>
            <a:normAutofit/>
          </a:bodyPr>
          <a:lstStyle/>
          <a:p>
            <a:r>
              <a:rPr lang="en-GB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Being Persuasive</a:t>
            </a:r>
            <a:endParaRPr lang="en-GB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136904" cy="4824536"/>
          </a:xfrm>
        </p:spPr>
        <p:txBody>
          <a:bodyPr>
            <a:normAutofit/>
          </a:bodyPr>
          <a:lstStyle/>
          <a:p>
            <a:pPr marL="0" indent="0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800" dirty="0" smtClean="0">
                <a:latin typeface="Calibri" panose="020F0502020204030204" pitchFamily="34" charset="0"/>
              </a:rPr>
              <a:t>You can sometimes make your point stronger by stating it using a short single clause sentence: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i="1" dirty="0" smtClean="0">
                <a:latin typeface="Calibri" panose="020F0502020204030204" pitchFamily="34" charset="0"/>
              </a:rPr>
              <a:t>With </a:t>
            </a:r>
            <a:r>
              <a:rPr lang="en-GB" sz="1800" i="1" dirty="0">
                <a:latin typeface="Calibri" panose="020F0502020204030204" pitchFamily="34" charset="0"/>
              </a:rPr>
              <a:t>food bank visits at an all-time high, the amount supermarkets are throwing away is appalling</a:t>
            </a:r>
            <a:r>
              <a:rPr lang="en-GB" sz="1800" i="1" dirty="0" smtClean="0">
                <a:latin typeface="Calibri" panose="020F0502020204030204" pitchFamily="34" charset="0"/>
              </a:rPr>
              <a:t>.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The amount of food waste from supermarkets </a:t>
            </a:r>
            <a:r>
              <a:rPr lang="en-GB" sz="1800" i="1" u="sng" dirty="0" smtClean="0">
                <a:solidFill>
                  <a:srgbClr val="FF0000"/>
                </a:solidFill>
                <a:latin typeface="Calibri" panose="020F0502020204030204" pitchFamily="34" charset="0"/>
              </a:rPr>
              <a:t>is</a:t>
            </a:r>
            <a:r>
              <a:rPr lang="en-GB" sz="1800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appalling.</a:t>
            </a:r>
            <a:endParaRPr lang="en-GB" sz="1800" i="1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endParaRPr lang="en-GB" sz="1800" i="1" dirty="0" smtClean="0">
              <a:effectLst/>
              <a:latin typeface="Calibri" panose="020F0502020204030204" pitchFamily="34" charset="0"/>
            </a:endParaRP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i="1" dirty="0" smtClean="0">
                <a:effectLst/>
                <a:latin typeface="Calibri" panose="020F0502020204030204" pitchFamily="34" charset="0"/>
              </a:rPr>
              <a:t>The average UK family is wasting nearly £60 a month by throwing away almost an entire meal a day.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The average UK family </a:t>
            </a:r>
            <a:r>
              <a:rPr lang="en-GB" sz="1800" i="1" u="sng" dirty="0" smtClean="0">
                <a:solidFill>
                  <a:srgbClr val="FF0000"/>
                </a:solidFill>
                <a:latin typeface="Calibri" panose="020F0502020204030204" pitchFamily="34" charset="0"/>
              </a:rPr>
              <a:t>throws</a:t>
            </a:r>
            <a:r>
              <a:rPr lang="en-GB" sz="1800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away almost an entire meal a day.</a:t>
            </a:r>
            <a:endParaRPr lang="en-GB" sz="1800" i="1" dirty="0" smtClean="0">
              <a:solidFill>
                <a:srgbClr val="FF0000"/>
              </a:solidFill>
              <a:effectLst/>
              <a:latin typeface="Calibri" panose="020F0502020204030204" pitchFamily="34" charset="0"/>
            </a:endParaRP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endParaRPr lang="en-GB" sz="1800" i="1" dirty="0" smtClean="0">
              <a:effectLst/>
              <a:latin typeface="Calibri" panose="020F0502020204030204" pitchFamily="34" charset="0"/>
            </a:endParaRP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i="1" dirty="0" smtClean="0">
                <a:effectLst/>
                <a:latin typeface="Calibri" panose="020F0502020204030204" pitchFamily="34" charset="0"/>
              </a:rPr>
              <a:t>One third of all food produced in the world ends up as waste.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1800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One third of the world’s food </a:t>
            </a:r>
            <a:r>
              <a:rPr lang="en-GB" sz="1800" i="1" u="sng" dirty="0" smtClean="0">
                <a:solidFill>
                  <a:srgbClr val="FF0000"/>
                </a:solidFill>
                <a:latin typeface="Calibri" panose="020F0502020204030204" pitchFamily="34" charset="0"/>
              </a:rPr>
              <a:t>ends</a:t>
            </a:r>
            <a:r>
              <a:rPr lang="en-GB" sz="1800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up as waste.</a:t>
            </a:r>
            <a:endParaRPr lang="en-GB" sz="1800" i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D7F1-2036-466F-86BD-47DE6400EF6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8230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1066</TotalTime>
  <Words>2980</Words>
  <Application>Microsoft Office PowerPoint</Application>
  <PresentationFormat>On-screen Show (4:3)</PresentationFormat>
  <Paragraphs>287</Paragraphs>
  <Slides>38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Austin</vt:lpstr>
      <vt:lpstr>FOOD WASTE</vt:lpstr>
      <vt:lpstr>PowerPoint Presentation</vt:lpstr>
      <vt:lpstr>PowerPoint Presentation</vt:lpstr>
      <vt:lpstr>Statement Sentences</vt:lpstr>
      <vt:lpstr>Being Persuasive</vt:lpstr>
      <vt:lpstr>Being Persuasive</vt:lpstr>
      <vt:lpstr>Being Persuasive</vt:lpstr>
      <vt:lpstr>Being Persuasive</vt:lpstr>
      <vt:lpstr>Being Persuasive</vt:lpstr>
      <vt:lpstr>Being a Persuasive Writer</vt:lpstr>
      <vt:lpstr>Words to Change the World</vt:lpstr>
      <vt:lpstr>PowerPoint Presentation</vt:lpstr>
      <vt:lpstr>Modal Verbs </vt:lpstr>
      <vt:lpstr>Modal Verbs </vt:lpstr>
      <vt:lpstr>Modal Verbs </vt:lpstr>
      <vt:lpstr>Reflection Point</vt:lpstr>
      <vt:lpstr>PowerPoint Presentation</vt:lpstr>
      <vt:lpstr>Planning and Drafting</vt:lpstr>
      <vt:lpstr>Planning and Drafting</vt:lpstr>
      <vt:lpstr>Writing Task</vt:lpstr>
      <vt:lpstr>Writing Together</vt:lpstr>
      <vt:lpstr>Being a Persuasive Writer</vt:lpstr>
      <vt:lpstr>PowerPoint Presentation</vt:lpstr>
      <vt:lpstr>PowerPoint Presentation</vt:lpstr>
      <vt:lpstr>Adverbs to show Point of View</vt:lpstr>
      <vt:lpstr>Adverbials to connect Ideas</vt:lpstr>
      <vt:lpstr>Adverbials to connect Ideas</vt:lpstr>
      <vt:lpstr>Adverbials to Connect Ideas</vt:lpstr>
      <vt:lpstr>Have your Say!</vt:lpstr>
      <vt:lpstr>Revising Well </vt:lpstr>
      <vt:lpstr>Recap</vt:lpstr>
      <vt:lpstr>Recap</vt:lpstr>
      <vt:lpstr>Recap</vt:lpstr>
      <vt:lpstr>Recap</vt:lpstr>
      <vt:lpstr>Recap</vt:lpstr>
      <vt:lpstr>Recap</vt:lpstr>
      <vt:lpstr>Being a Persuasive Writer</vt:lpstr>
      <vt:lpstr>Writing Task</vt:lpstr>
    </vt:vector>
  </TitlesOfParts>
  <Company>University of Exeter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Myhill, Debra</dc:creator>
  <cp:lastModifiedBy>Debra</cp:lastModifiedBy>
  <cp:revision>63</cp:revision>
  <dcterms:created xsi:type="dcterms:W3CDTF">2015-07-19T14:49:36Z</dcterms:created>
  <dcterms:modified xsi:type="dcterms:W3CDTF">2017-02-14T18:48:34Z</dcterms:modified>
</cp:coreProperties>
</file>