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9" r:id="rId4"/>
    <p:sldId id="260" r:id="rId5"/>
    <p:sldId id="261" r:id="rId6"/>
    <p:sldId id="265" r:id="rId7"/>
    <p:sldId id="266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  <a:srgbClr val="CCFF99"/>
    <a:srgbClr val="FF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1382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889D51-0AC1-4240-B7F5-B3B14B81C539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0CC9B-9F12-4003-9BB8-1CA6C22D4A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608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67168-BB62-460D-914F-442A57389B18}" type="datetime1">
              <a:rPr lang="en-GB" smtClean="0"/>
              <a:t>28/04/2020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C262-1C5E-4DEE-B242-8347B267CF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651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8CED1-B2E9-496A-8D50-A83EAC4B644C}" type="datetime1">
              <a:rPr lang="en-GB" smtClean="0"/>
              <a:t>28/04/2020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C262-1C5E-4DEE-B242-8347B267CF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1353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1911F-CDD2-4DB3-931A-AD6D55C4B5E7}" type="datetime1">
              <a:rPr lang="en-GB" smtClean="0"/>
              <a:t>28/04/2020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C262-1C5E-4DEE-B242-8347B267CF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602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C7932-397A-48BA-919C-0C4D7E75FAFA}" type="datetime1">
              <a:rPr lang="en-GB" smtClean="0"/>
              <a:t>28/04/2020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C262-1C5E-4DEE-B242-8347B267CF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563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A1755-6185-48B2-AF78-A4F06D3A3A01}" type="datetime1">
              <a:rPr lang="en-GB" smtClean="0"/>
              <a:t>28/04/2020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C262-1C5E-4DEE-B242-8347B267CF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444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89F8F-6CF6-4278-950F-FB0487AD8433}" type="datetime1">
              <a:rPr lang="en-GB" smtClean="0"/>
              <a:t>28/04/2020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C262-1C5E-4DEE-B242-8347B267CF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348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B9372-DCAA-4FC3-A7D8-5D55B863916C}" type="datetime1">
              <a:rPr lang="en-GB" smtClean="0"/>
              <a:t>28/04/2020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C262-1C5E-4DEE-B242-8347B267CF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3021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8D61-DF8F-458A-8A7E-C2B8DF4E1986}" type="datetime1">
              <a:rPr lang="en-GB" smtClean="0"/>
              <a:t>28/04/2020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C262-1C5E-4DEE-B242-8347B267CF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269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09DE9-CEAA-4FA7-8EDB-73B0DB4D035D}" type="datetime1">
              <a:rPr lang="en-GB" smtClean="0"/>
              <a:t>28/04/2020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C262-1C5E-4DEE-B242-8347B267CF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056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0F5D2-CFEC-4CBD-B3BA-477A57057D7A}" type="datetime1">
              <a:rPr lang="en-GB" smtClean="0"/>
              <a:t>28/04/2020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C262-1C5E-4DEE-B242-8347B267CF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629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FE283-6D45-4DFC-8AE9-642DE7486F9E}" type="datetime1">
              <a:rPr lang="en-GB" smtClean="0"/>
              <a:t>28/04/2020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C262-1C5E-4DEE-B242-8347B267CF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062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9A67E-1608-475B-B917-74E8FE9D4890}" type="datetime1">
              <a:rPr lang="en-GB" smtClean="0"/>
              <a:t>28/04/2020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2C262-1C5E-4DEE-B242-8347B267CF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48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.uk/url?sa=i&amp;rct=j&amp;q=elephant+babies&amp;source=images&amp;cd=&amp;cad=rja&amp;docid=dzJKNuS3sblpCM&amp;tbnid=nVInYDF8F-WdqM:&amp;ved=0CAUQjRw&amp;url=http://www.mirror.co.uk/news/uk-news/animal-friday-motherly-love-in-the-animal-764104&amp;ei=Rxh0UbiSG8qx0QXcx4DAAQ&amp;bvm=bv.45512109,d.d2k&amp;psig=AFQjCNH2NdAD_m0zHcOq6GubNHBx6X_Iwg&amp;ust=1366649128309493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Writing to Change the World!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Save the Tiger!</a:t>
            </a:r>
          </a:p>
        </p:txBody>
      </p:sp>
    </p:spTree>
    <p:extLst>
      <p:ext uri="{BB962C8B-B14F-4D97-AF65-F5344CB8AC3E}">
        <p14:creationId xmlns:p14="http://schemas.microsoft.com/office/powerpoint/2010/main" val="3889352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37"/>
            <a:ext cx="9144000" cy="673172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C262-1C5E-4DEE-B242-8347B267CFB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7733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2400" dirty="0"/>
              <a:t>Inside the forest, a majestic tiger stirs.  Stretching and yawning, she emerges from her resting place and pads silently down to the riverbank to drink.  Her two young cubs follow, wrestling each other in a </a:t>
            </a:r>
            <a:r>
              <a:rPr lang="en-GB" sz="2400" dirty="0" err="1"/>
              <a:t>stripey</a:t>
            </a:r>
            <a:r>
              <a:rPr lang="en-GB" sz="2400" dirty="0"/>
              <a:t> tumble as they reach the water’s edge. A pair of </a:t>
            </a:r>
            <a:r>
              <a:rPr lang="en-GB" sz="2400" dirty="0" err="1"/>
              <a:t>sarus</a:t>
            </a:r>
            <a:r>
              <a:rPr lang="en-GB" sz="2400" dirty="0"/>
              <a:t> cranes take flight at the sudden disturbance.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C262-1C5E-4DEE-B242-8347B267CFB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023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ts val="4000"/>
              </a:lnSpc>
              <a:buNone/>
            </a:pPr>
            <a:r>
              <a:rPr lang="en-GB" sz="2400" dirty="0"/>
              <a:t>Inside the forest, </a:t>
            </a:r>
            <a:r>
              <a:rPr lang="en-GB" sz="2400" u="sng" dirty="0"/>
              <a:t>a </a:t>
            </a:r>
            <a:r>
              <a:rPr lang="en-GB" sz="2400" u="sng" dirty="0">
                <a:solidFill>
                  <a:srgbClr val="0070C0"/>
                </a:solidFill>
              </a:rPr>
              <a:t>majestic</a:t>
            </a:r>
            <a:r>
              <a:rPr lang="en-GB" sz="2400" u="sng" dirty="0"/>
              <a:t> </a:t>
            </a:r>
            <a:r>
              <a:rPr lang="en-GB" sz="2400" u="sng" dirty="0">
                <a:solidFill>
                  <a:srgbClr val="FF0000"/>
                </a:solidFill>
              </a:rPr>
              <a:t>tiger</a:t>
            </a:r>
            <a:r>
              <a:rPr lang="en-GB" sz="2400" u="sng" dirty="0"/>
              <a:t> </a:t>
            </a:r>
            <a:r>
              <a:rPr lang="en-GB" sz="2400" dirty="0"/>
              <a:t>stirs.  Stretching and yawning, she emerges from </a:t>
            </a:r>
            <a:r>
              <a:rPr lang="en-GB" sz="2400" u="sng" dirty="0"/>
              <a:t>her </a:t>
            </a:r>
            <a:r>
              <a:rPr lang="en-GB" sz="2400" u="sng" dirty="0">
                <a:solidFill>
                  <a:srgbClr val="0070C0"/>
                </a:solidFill>
              </a:rPr>
              <a:t>resting</a:t>
            </a:r>
            <a:r>
              <a:rPr lang="en-GB" sz="2400" u="sng" dirty="0"/>
              <a:t> </a:t>
            </a:r>
            <a:r>
              <a:rPr lang="en-GB" sz="2400" u="sng" dirty="0">
                <a:solidFill>
                  <a:srgbClr val="FF0000"/>
                </a:solidFill>
              </a:rPr>
              <a:t>place</a:t>
            </a:r>
            <a:r>
              <a:rPr lang="en-GB" sz="2400" u="sng" dirty="0"/>
              <a:t> </a:t>
            </a:r>
            <a:r>
              <a:rPr lang="en-GB" sz="2400" dirty="0"/>
              <a:t>and pads silently down to the riverbank to drink.  </a:t>
            </a:r>
            <a:r>
              <a:rPr lang="en-GB" sz="2400" u="sng" dirty="0"/>
              <a:t>Her </a:t>
            </a:r>
            <a:r>
              <a:rPr lang="en-GB" sz="2400" u="sng" dirty="0">
                <a:solidFill>
                  <a:srgbClr val="0070C0"/>
                </a:solidFill>
              </a:rPr>
              <a:t>two young </a:t>
            </a:r>
            <a:r>
              <a:rPr lang="en-GB" sz="2400" u="sng" dirty="0">
                <a:solidFill>
                  <a:srgbClr val="FF0000"/>
                </a:solidFill>
              </a:rPr>
              <a:t>cubs</a:t>
            </a:r>
            <a:r>
              <a:rPr lang="en-GB" sz="2400" u="sng" dirty="0"/>
              <a:t> </a:t>
            </a:r>
            <a:r>
              <a:rPr lang="en-GB" sz="2400" dirty="0"/>
              <a:t>follow, wrestling each other in </a:t>
            </a:r>
            <a:r>
              <a:rPr lang="en-GB" sz="2400" u="sng" dirty="0"/>
              <a:t>a </a:t>
            </a:r>
            <a:r>
              <a:rPr lang="en-GB" sz="2400" u="sng" dirty="0" err="1">
                <a:solidFill>
                  <a:srgbClr val="0070C0"/>
                </a:solidFill>
              </a:rPr>
              <a:t>stripey</a:t>
            </a:r>
            <a:r>
              <a:rPr lang="en-GB" sz="2400" u="sng" dirty="0"/>
              <a:t> </a:t>
            </a:r>
            <a:r>
              <a:rPr lang="en-GB" sz="2400" u="sng" dirty="0">
                <a:solidFill>
                  <a:srgbClr val="FF0000"/>
                </a:solidFill>
              </a:rPr>
              <a:t>tumble</a:t>
            </a:r>
            <a:r>
              <a:rPr lang="en-GB" sz="2400" u="sng" dirty="0"/>
              <a:t> </a:t>
            </a:r>
            <a:r>
              <a:rPr lang="en-GB" sz="2400" dirty="0"/>
              <a:t>as they reach the water’s edge. </a:t>
            </a:r>
            <a:r>
              <a:rPr lang="en-GB" sz="2400" u="sng" dirty="0"/>
              <a:t>A </a:t>
            </a:r>
            <a:r>
              <a:rPr lang="en-GB" sz="2400" u="sng" dirty="0">
                <a:solidFill>
                  <a:srgbClr val="0070C0"/>
                </a:solidFill>
              </a:rPr>
              <a:t>pair of </a:t>
            </a:r>
            <a:r>
              <a:rPr lang="en-GB" sz="2400" u="sng" dirty="0" err="1">
                <a:solidFill>
                  <a:srgbClr val="0070C0"/>
                </a:solidFill>
              </a:rPr>
              <a:t>sarus</a:t>
            </a:r>
            <a:r>
              <a:rPr lang="en-GB" sz="2400" u="sng" dirty="0">
                <a:solidFill>
                  <a:srgbClr val="0070C0"/>
                </a:solidFill>
              </a:rPr>
              <a:t> </a:t>
            </a:r>
            <a:r>
              <a:rPr lang="en-GB" sz="2400" u="sng" dirty="0">
                <a:solidFill>
                  <a:srgbClr val="FF0000"/>
                </a:solidFill>
              </a:rPr>
              <a:t>cranes</a:t>
            </a:r>
            <a:r>
              <a:rPr lang="en-GB" sz="2400" dirty="0"/>
              <a:t> take flight at </a:t>
            </a:r>
            <a:r>
              <a:rPr lang="en-GB" sz="2400" u="sng" dirty="0"/>
              <a:t>the </a:t>
            </a:r>
            <a:r>
              <a:rPr lang="en-GB" sz="2400" u="sng" dirty="0">
                <a:solidFill>
                  <a:srgbClr val="0070C0"/>
                </a:solidFill>
              </a:rPr>
              <a:t>sudden</a:t>
            </a:r>
            <a:r>
              <a:rPr lang="en-GB" sz="2400" u="sng" dirty="0"/>
              <a:t> </a:t>
            </a:r>
            <a:r>
              <a:rPr lang="en-GB" sz="2400" u="sng" dirty="0">
                <a:solidFill>
                  <a:srgbClr val="FF0000"/>
                </a:solidFill>
              </a:rPr>
              <a:t>disturbance</a:t>
            </a:r>
            <a:r>
              <a:rPr lang="en-GB" sz="24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C262-1C5E-4DEE-B242-8347B267CFBB}" type="slidenum">
              <a:rPr lang="en-GB" sz="1400" smtClean="0"/>
              <a:t>4</a:t>
            </a:fld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879837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2400" dirty="0"/>
              <a:t>Inside the forest, a majestic tiger </a:t>
            </a:r>
            <a:r>
              <a:rPr lang="en-GB" sz="2400" dirty="0">
                <a:solidFill>
                  <a:srgbClr val="00B050"/>
                </a:solidFill>
              </a:rPr>
              <a:t>stirs</a:t>
            </a:r>
            <a:r>
              <a:rPr lang="en-GB" sz="2400" dirty="0"/>
              <a:t>.  </a:t>
            </a:r>
            <a:r>
              <a:rPr lang="en-GB" sz="2400" dirty="0">
                <a:solidFill>
                  <a:srgbClr val="00B050"/>
                </a:solidFill>
              </a:rPr>
              <a:t>Stretching</a:t>
            </a:r>
            <a:r>
              <a:rPr lang="en-GB" sz="2400" dirty="0"/>
              <a:t> and </a:t>
            </a:r>
            <a:r>
              <a:rPr lang="en-GB" sz="2400" dirty="0">
                <a:solidFill>
                  <a:srgbClr val="00B050"/>
                </a:solidFill>
              </a:rPr>
              <a:t>yawning,</a:t>
            </a:r>
            <a:r>
              <a:rPr lang="en-GB" sz="2400" dirty="0"/>
              <a:t> she </a:t>
            </a:r>
            <a:r>
              <a:rPr lang="en-GB" sz="2400" dirty="0">
                <a:solidFill>
                  <a:srgbClr val="00B050"/>
                </a:solidFill>
              </a:rPr>
              <a:t>emerges</a:t>
            </a:r>
            <a:r>
              <a:rPr lang="en-GB" sz="2400" dirty="0"/>
              <a:t> from her resting place and </a:t>
            </a:r>
            <a:r>
              <a:rPr lang="en-GB" sz="2400" dirty="0">
                <a:solidFill>
                  <a:srgbClr val="00B050"/>
                </a:solidFill>
              </a:rPr>
              <a:t>pads</a:t>
            </a:r>
            <a:r>
              <a:rPr lang="en-GB" sz="2400" dirty="0"/>
              <a:t> silently down to the riverbank to drink.  Her two young cubs </a:t>
            </a:r>
            <a:r>
              <a:rPr lang="en-GB" sz="2400" dirty="0">
                <a:solidFill>
                  <a:srgbClr val="00B050"/>
                </a:solidFill>
              </a:rPr>
              <a:t>follow,</a:t>
            </a:r>
            <a:r>
              <a:rPr lang="en-GB" sz="2400" dirty="0"/>
              <a:t> </a:t>
            </a:r>
            <a:r>
              <a:rPr lang="en-GB" sz="2400" dirty="0">
                <a:solidFill>
                  <a:srgbClr val="00B050"/>
                </a:solidFill>
              </a:rPr>
              <a:t>wrestling </a:t>
            </a:r>
            <a:r>
              <a:rPr lang="en-GB" sz="2400" dirty="0"/>
              <a:t>each other in a </a:t>
            </a:r>
            <a:r>
              <a:rPr lang="en-GB" sz="2400" dirty="0" err="1"/>
              <a:t>stripey</a:t>
            </a:r>
            <a:r>
              <a:rPr lang="en-GB" sz="2400" dirty="0"/>
              <a:t> tumble as they </a:t>
            </a:r>
            <a:r>
              <a:rPr lang="en-GB" sz="2400" dirty="0">
                <a:solidFill>
                  <a:srgbClr val="00B050"/>
                </a:solidFill>
              </a:rPr>
              <a:t>reach</a:t>
            </a:r>
            <a:r>
              <a:rPr lang="en-GB" sz="2400" dirty="0"/>
              <a:t> the water’s edge. A pair of </a:t>
            </a:r>
            <a:r>
              <a:rPr lang="en-GB" sz="2400" dirty="0" err="1"/>
              <a:t>sarus</a:t>
            </a:r>
            <a:r>
              <a:rPr lang="en-GB" sz="2400" dirty="0"/>
              <a:t> cranes </a:t>
            </a:r>
            <a:r>
              <a:rPr lang="en-GB" sz="2400" dirty="0">
                <a:solidFill>
                  <a:srgbClr val="00B050"/>
                </a:solidFill>
              </a:rPr>
              <a:t>take flight </a:t>
            </a:r>
            <a:r>
              <a:rPr lang="en-GB" sz="2400" dirty="0"/>
              <a:t>at the sudden disturbance.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C262-1C5E-4DEE-B242-8347B267CFB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3861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2.mirror.co.uk/incoming/article762023.ece/ALTERNATES/s615/A+baby+elephant+is+pulled+along+by+its+mum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8352928" cy="5554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C262-1C5E-4DEE-B242-8347B267CFB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385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2530624" cy="1368152"/>
          </a:xfrm>
          <a:solidFill>
            <a:srgbClr val="CCFF99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GB" sz="2000" dirty="0">
                <a:latin typeface="Arial" pitchFamily="34" charset="0"/>
                <a:cs typeface="Arial" pitchFamily="34" charset="0"/>
              </a:rPr>
              <a:t>A very short sentence.</a:t>
            </a:r>
            <a:br>
              <a:rPr lang="en-GB" sz="2000" dirty="0">
                <a:latin typeface="Arial" pitchFamily="34" charset="0"/>
                <a:cs typeface="Arial" pitchFamily="34" charset="0"/>
              </a:rPr>
            </a:br>
            <a:r>
              <a:rPr lang="en-GB" sz="2000" dirty="0">
                <a:latin typeface="Arial" pitchFamily="34" charset="0"/>
                <a:cs typeface="Arial" pitchFamily="34" charset="0"/>
              </a:rPr>
              <a:t>Why might the author be drawing attention to the fact that night is coming?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897"/>
            <a:ext cx="8229600" cy="2016223"/>
          </a:xfrm>
          <a:solidFill>
            <a:srgbClr val="FFFFFF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Dusk falls.  The tiger is hungry.  Days ago, she killed a cow and dragged its carcass to a hiding place.  Tonight she will return, unaware that angry villagers have found and poisoned it, in fear of any further attacks.  The tiger is about to eat her last meal.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635896" y="980728"/>
            <a:ext cx="2736304" cy="1143000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>
                <a:latin typeface="Arial" pitchFamily="34" charset="0"/>
                <a:cs typeface="Arial" pitchFamily="34" charset="0"/>
              </a:rPr>
              <a:t>Another short sentence.</a:t>
            </a:r>
            <a:br>
              <a:rPr lang="en-GB" sz="2000" dirty="0">
                <a:latin typeface="Arial" pitchFamily="34" charset="0"/>
                <a:cs typeface="Arial" pitchFamily="34" charset="0"/>
              </a:rPr>
            </a:br>
            <a:r>
              <a:rPr lang="en-GB" sz="2000" dirty="0">
                <a:latin typeface="Arial" pitchFamily="34" charset="0"/>
                <a:cs typeface="Arial" pitchFamily="34" charset="0"/>
              </a:rPr>
              <a:t>What information does it draw attention to?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99592" y="4869160"/>
            <a:ext cx="2890664" cy="1143000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>
                <a:latin typeface="Arial" pitchFamily="34" charset="0"/>
                <a:cs typeface="Arial" pitchFamily="34" charset="0"/>
              </a:rPr>
              <a:t>Another short sentence.</a:t>
            </a:r>
            <a:br>
              <a:rPr lang="en-GB" sz="1800" dirty="0">
                <a:latin typeface="Arial" pitchFamily="34" charset="0"/>
                <a:cs typeface="Arial" pitchFamily="34" charset="0"/>
              </a:rPr>
            </a:br>
            <a:r>
              <a:rPr lang="en-GB" sz="1800" dirty="0">
                <a:latin typeface="Arial" pitchFamily="34" charset="0"/>
                <a:cs typeface="Arial" pitchFamily="34" charset="0"/>
              </a:rPr>
              <a:t>How does the writer want to make us feel?</a:t>
            </a:r>
          </a:p>
        </p:txBody>
      </p:sp>
      <p:cxnSp>
        <p:nvCxnSpPr>
          <p:cNvPr id="7" name="Straight Arrow Connector 6"/>
          <p:cNvCxnSpPr>
            <a:stCxn id="2" idx="2"/>
          </p:cNvCxnSpPr>
          <p:nvPr/>
        </p:nvCxnSpPr>
        <p:spPr>
          <a:xfrm flipH="1">
            <a:off x="1259632" y="1988840"/>
            <a:ext cx="401216" cy="5760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3635896" y="2123728"/>
            <a:ext cx="1008112" cy="44117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2555776" y="4365104"/>
            <a:ext cx="504056" cy="5040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436096" y="4869160"/>
            <a:ext cx="3312368" cy="646331"/>
          </a:xfrm>
          <a:prstGeom prst="rect">
            <a:avLst/>
          </a:prstGeom>
          <a:solidFill>
            <a:srgbClr val="CC99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Two longer sentences explain to us what has happened.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5004048" y="2996952"/>
            <a:ext cx="1440160" cy="18722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7308304" y="3933056"/>
            <a:ext cx="0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C262-1C5E-4DEE-B242-8347B267CFB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19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278</Words>
  <Application>Microsoft Office PowerPoint</Application>
  <PresentationFormat>On-screen Show (4:3)</PresentationFormat>
  <Paragraphs>16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Writing to Change the World!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very short sentence. Why might the author be drawing attention to the fact that night is coming?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to Change the World!</dc:title>
  <dc:creator>Myhill, Debra</dc:creator>
  <cp:lastModifiedBy>helen lines</cp:lastModifiedBy>
  <cp:revision>7</cp:revision>
  <dcterms:created xsi:type="dcterms:W3CDTF">2013-04-21T15:41:38Z</dcterms:created>
  <dcterms:modified xsi:type="dcterms:W3CDTF">2020-04-28T16:14:51Z</dcterms:modified>
</cp:coreProperties>
</file>