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6" r:id="rId3"/>
  </p:sldIdLst>
  <p:sldSz cx="6858000" cy="9906000" type="A4"/>
  <p:notesSz cx="6888163"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3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weeney, Alexandra" initials="SA" lastIdx="1" clrIdx="0">
    <p:extLst>
      <p:ext uri="{19B8F6BF-5375-455C-9EA6-DF929625EA0E}">
        <p15:presenceInfo xmlns:p15="http://schemas.microsoft.com/office/powerpoint/2012/main" userId="S-1-5-21-2929260712-720396524-3344548481-413778" providerId="AD"/>
      </p:ext>
    </p:extLst>
  </p:cmAuthor>
  <p:cmAuthor id="2" name="DIANE JOHNSON" initials="DJ" lastIdx="6" clrIdx="1">
    <p:extLst>
      <p:ext uri="{19B8F6BF-5375-455C-9EA6-DF929625EA0E}">
        <p15:presenceInfo xmlns:p15="http://schemas.microsoft.com/office/powerpoint/2012/main" userId="37de4c3865fc4e5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00FF99"/>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snapToGrid="0" showGuides="1">
      <p:cViewPr varScale="1">
        <p:scale>
          <a:sx n="72" d="100"/>
          <a:sy n="72" d="100"/>
        </p:scale>
        <p:origin x="1692" y="51"/>
      </p:cViewPr>
      <p:guideLst>
        <p:guide orient="horz" pos="3120"/>
        <p:guide pos="213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3F4257-AA67-45DF-A43C-8285D9E77AC6}"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1003147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3F4257-AA67-45DF-A43C-8285D9E77AC6}"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3028061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3F4257-AA67-45DF-A43C-8285D9E77AC6}"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778916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3F4257-AA67-45DF-A43C-8285D9E77AC6}"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108610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3F4257-AA67-45DF-A43C-8285D9E77AC6}" type="datetimeFigureOut">
              <a:rPr lang="en-GB" smtClean="0"/>
              <a:t>27/03/2020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3196286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3F4257-AA67-45DF-A43C-8285D9E77AC6}" type="datetimeFigureOut">
              <a:rPr lang="en-GB" smtClean="0"/>
              <a:t>27/03/2020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275686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3F4257-AA67-45DF-A43C-8285D9E77AC6}" type="datetimeFigureOut">
              <a:rPr lang="en-GB" smtClean="0"/>
              <a:t>27/03/2020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68920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63F4257-AA67-45DF-A43C-8285D9E77AC6}"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3058737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63F4257-AA67-45DF-A43C-8285D9E77AC6}"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237320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3F4257-AA67-45DF-A43C-8285D9E77AC6}"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435539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3F4257-AA67-45DF-A43C-8285D9E77AC6}"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671CD9-5A77-413B-A76C-989BD0CEF3C8}" type="slidenum">
              <a:rPr lang="en-GB" smtClean="0"/>
              <a:t>‹#›</a:t>
            </a:fld>
            <a:endParaRPr lang="en-GB"/>
          </a:p>
        </p:txBody>
      </p:sp>
    </p:spTree>
    <p:extLst>
      <p:ext uri="{BB962C8B-B14F-4D97-AF65-F5344CB8AC3E}">
        <p14:creationId xmlns:p14="http://schemas.microsoft.com/office/powerpoint/2010/main" val="2255950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B63F4257-AA67-45DF-A43C-8285D9E77AC6}" type="datetimeFigureOut">
              <a:rPr lang="en-GB" smtClean="0"/>
              <a:t>27/03/2020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1671CD9-5A77-413B-A76C-989BD0CEF3C8}" type="slidenum">
              <a:rPr lang="en-GB" smtClean="0"/>
              <a:t>‹#›</a:t>
            </a:fld>
            <a:endParaRPr lang="en-GB"/>
          </a:p>
        </p:txBody>
      </p:sp>
    </p:spTree>
    <p:extLst>
      <p:ext uri="{BB962C8B-B14F-4D97-AF65-F5344CB8AC3E}">
        <p14:creationId xmlns:p14="http://schemas.microsoft.com/office/powerpoint/2010/main" val="15441609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4" name="Rounded Rectangle 13"/>
          <p:cNvSpPr/>
          <p:nvPr/>
        </p:nvSpPr>
        <p:spPr>
          <a:xfrm>
            <a:off x="127967" y="1032332"/>
            <a:ext cx="6602066" cy="816958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pic>
        <p:nvPicPr>
          <p:cNvPr id="7" name="Picture 6"/>
          <p:cNvPicPr>
            <a:picLocks noChangeAspect="1"/>
          </p:cNvPicPr>
          <p:nvPr/>
        </p:nvPicPr>
        <p:blipFill>
          <a:blip r:embed="rId2"/>
          <a:stretch>
            <a:fillRect/>
          </a:stretch>
        </p:blipFill>
        <p:spPr>
          <a:xfrm>
            <a:off x="2445368" y="9315821"/>
            <a:ext cx="1967264" cy="590179"/>
          </a:xfrm>
          <a:prstGeom prst="rect">
            <a:avLst/>
          </a:prstGeom>
        </p:spPr>
      </p:pic>
      <p:sp>
        <p:nvSpPr>
          <p:cNvPr id="2" name="TextBox 1"/>
          <p:cNvSpPr txBox="1"/>
          <p:nvPr/>
        </p:nvSpPr>
        <p:spPr>
          <a:xfrm>
            <a:off x="2445369" y="1264211"/>
            <a:ext cx="4143562" cy="2616101"/>
          </a:xfrm>
          <a:prstGeom prst="rect">
            <a:avLst/>
          </a:prstGeom>
          <a:noFill/>
          <a:ln w="12700">
            <a:noFill/>
          </a:ln>
        </p:spPr>
        <p:txBody>
          <a:bodyPr wrap="square" rtlCol="0">
            <a:spAutoFit/>
          </a:bodyPr>
          <a:lstStyle/>
          <a:p>
            <a:pPr>
              <a:lnSpc>
                <a:spcPct val="150000"/>
              </a:lnSpc>
            </a:pPr>
            <a:r>
              <a:rPr lang="en-GB" sz="1600" b="1" dirty="0">
                <a:solidFill>
                  <a:schemeClr val="accent5">
                    <a:lumMod val="50000"/>
                  </a:schemeClr>
                </a:solidFill>
                <a:latin typeface="Arial Narrow" panose="020B0606020202030204" pitchFamily="34" charset="0"/>
                <a:ea typeface="Tahoma" panose="020B0604030504040204" pitchFamily="34" charset="0"/>
                <a:cs typeface="Tahoma" panose="020B0604030504040204" pitchFamily="34" charset="0"/>
              </a:rPr>
              <a:t>What is coal?</a:t>
            </a:r>
          </a:p>
          <a:p>
            <a:pPr algn="just"/>
            <a:r>
              <a:rPr lang="en-GB" sz="1400" dirty="0">
                <a:latin typeface="Arial Narrow" panose="020B0606020202030204" pitchFamily="34" charset="0"/>
                <a:ea typeface="Tahoma" panose="020B0604030504040204" pitchFamily="34" charset="0"/>
                <a:cs typeface="Tahoma" panose="020B0604030504040204" pitchFamily="34" charset="0"/>
              </a:rPr>
              <a:t>Coal is a type of sedimentary rock. </a:t>
            </a:r>
          </a:p>
          <a:p>
            <a:pPr algn="just"/>
            <a:r>
              <a:rPr lang="en-GB" sz="1400" dirty="0">
                <a:latin typeface="Arial Narrow" panose="020B0606020202030204" pitchFamily="34" charset="0"/>
                <a:ea typeface="Tahoma" panose="020B0604030504040204" pitchFamily="34" charset="0"/>
                <a:cs typeface="Tahoma" panose="020B0604030504040204" pitchFamily="34" charset="0"/>
              </a:rPr>
              <a:t>Most of the coal in Europe was formed over 300 million years ago - that’s ~55 million years before the first dinosaurs! </a:t>
            </a:r>
          </a:p>
          <a:p>
            <a:pPr algn="just"/>
            <a:endParaRPr lang="en-GB" sz="1400" dirty="0">
              <a:latin typeface="Arial Narrow" panose="020B0606020202030204" pitchFamily="34" charset="0"/>
              <a:ea typeface="Tahoma" panose="020B0604030504040204" pitchFamily="34" charset="0"/>
              <a:cs typeface="Tahoma" panose="020B0604030504040204" pitchFamily="34" charset="0"/>
            </a:endParaRPr>
          </a:p>
          <a:p>
            <a:pPr algn="just"/>
            <a:r>
              <a:rPr lang="en-GB" sz="1400" dirty="0">
                <a:latin typeface="Arial Narrow" panose="020B0606020202030204" pitchFamily="34" charset="0"/>
                <a:ea typeface="Tahoma" panose="020B0604030504040204" pitchFamily="34" charset="0"/>
                <a:cs typeface="Tahoma" panose="020B0604030504040204" pitchFamily="34" charset="0"/>
              </a:rPr>
              <a:t>The world was warm and humid and there were lots of swamps. Plants would fall into the swamps and get covered by mud and more plants, eventually becoming peat. </a:t>
            </a:r>
          </a:p>
          <a:p>
            <a:pPr algn="just"/>
            <a:r>
              <a:rPr lang="en-GB" sz="1400" dirty="0">
                <a:latin typeface="Arial Narrow" panose="020B0606020202030204" pitchFamily="34" charset="0"/>
                <a:ea typeface="Tahoma" panose="020B0604030504040204" pitchFamily="34" charset="0"/>
                <a:cs typeface="Tahoma" panose="020B0604030504040204" pitchFamily="34" charset="0"/>
              </a:rPr>
              <a:t>The peat then got buried in sediment. Eventually, it was buried so deep that, due to higher temperatures and pressures, it turned into coal.</a:t>
            </a:r>
          </a:p>
        </p:txBody>
      </p:sp>
      <p:sp>
        <p:nvSpPr>
          <p:cNvPr id="3" name="TextBox 2"/>
          <p:cNvSpPr txBox="1"/>
          <p:nvPr/>
        </p:nvSpPr>
        <p:spPr>
          <a:xfrm>
            <a:off x="223131" y="5249350"/>
            <a:ext cx="6405176" cy="1538883"/>
          </a:xfrm>
          <a:prstGeom prst="rect">
            <a:avLst/>
          </a:prstGeom>
          <a:noFill/>
        </p:spPr>
        <p:txBody>
          <a:bodyPr wrap="square" rtlCol="0">
            <a:spAutoFit/>
          </a:bodyPr>
          <a:lstStyle/>
          <a:p>
            <a:pPr>
              <a:lnSpc>
                <a:spcPct val="150000"/>
              </a:lnSpc>
            </a:pPr>
            <a:r>
              <a:rPr lang="en-GB" sz="1600" b="1" dirty="0">
                <a:solidFill>
                  <a:srgbClr val="002060"/>
                </a:solidFill>
                <a:latin typeface="Arial Narrow" panose="020B0606020202030204" pitchFamily="34" charset="0"/>
              </a:rPr>
              <a:t>Why is coal dust bad for miners’ health?</a:t>
            </a:r>
          </a:p>
          <a:p>
            <a:r>
              <a:rPr lang="en-GB" sz="1400" dirty="0">
                <a:latin typeface="Arial Narrow" panose="020B0606020202030204" pitchFamily="34" charset="0"/>
              </a:rPr>
              <a:t>Breathing in coal dust over long periods of time can cause a dangerous type of lung disease. This is because some of the dust will travel deep into the lungs. The body’s immune system tries to remove or break down the dust but this process, and remaining dust, can damage the lungs. This can give miners very bad coughs and cause difficulty breathing even when sitting still. It can also lead to heart problems. In the severest cases miners can die earlier than normal.</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5787" y="7013097"/>
            <a:ext cx="4656797" cy="1262212"/>
          </a:xfrm>
          <a:prstGeom prst="rect">
            <a:avLst/>
          </a:prstGeom>
        </p:spPr>
      </p:pic>
      <p:sp>
        <p:nvSpPr>
          <p:cNvPr id="15" name="TextBox 14"/>
          <p:cNvSpPr txBox="1"/>
          <p:nvPr/>
        </p:nvSpPr>
        <p:spPr>
          <a:xfrm>
            <a:off x="2658569" y="8303547"/>
            <a:ext cx="1573461" cy="738664"/>
          </a:xfrm>
          <a:prstGeom prst="rect">
            <a:avLst/>
          </a:prstGeom>
          <a:noFill/>
        </p:spPr>
        <p:txBody>
          <a:bodyPr wrap="square" rtlCol="0">
            <a:spAutoFit/>
          </a:bodyPr>
          <a:lstStyle/>
          <a:p>
            <a:r>
              <a:rPr lang="en-GB" sz="1400" dirty="0">
                <a:latin typeface="Arial Narrow" panose="020B0606020202030204" pitchFamily="34" charset="0"/>
              </a:rPr>
              <a:t>This lung has dust nodules and scarring developing.</a:t>
            </a:r>
          </a:p>
        </p:txBody>
      </p:sp>
      <p:sp>
        <p:nvSpPr>
          <p:cNvPr id="16" name="TextBox 15"/>
          <p:cNvSpPr txBox="1"/>
          <p:nvPr/>
        </p:nvSpPr>
        <p:spPr>
          <a:xfrm>
            <a:off x="1075787" y="8518991"/>
            <a:ext cx="1109535" cy="307777"/>
          </a:xfrm>
          <a:prstGeom prst="rect">
            <a:avLst/>
          </a:prstGeom>
          <a:noFill/>
        </p:spPr>
        <p:txBody>
          <a:bodyPr wrap="none" rtlCol="0">
            <a:spAutoFit/>
          </a:bodyPr>
          <a:lstStyle/>
          <a:p>
            <a:r>
              <a:rPr lang="en-GB" sz="1400" dirty="0">
                <a:latin typeface="Arial Narrow" panose="020B0606020202030204" pitchFamily="34" charset="0"/>
              </a:rPr>
              <a:t>A healthy lung</a:t>
            </a:r>
          </a:p>
        </p:txBody>
      </p:sp>
      <p:sp>
        <p:nvSpPr>
          <p:cNvPr id="17" name="TextBox 16"/>
          <p:cNvSpPr txBox="1"/>
          <p:nvPr/>
        </p:nvSpPr>
        <p:spPr>
          <a:xfrm>
            <a:off x="4456906" y="8303547"/>
            <a:ext cx="1395071" cy="738664"/>
          </a:xfrm>
          <a:prstGeom prst="rect">
            <a:avLst/>
          </a:prstGeom>
          <a:noFill/>
        </p:spPr>
        <p:txBody>
          <a:bodyPr wrap="square" rtlCol="0">
            <a:spAutoFit/>
          </a:bodyPr>
          <a:lstStyle/>
          <a:p>
            <a:r>
              <a:rPr lang="en-GB" sz="1400" dirty="0">
                <a:latin typeface="Arial Narrow" panose="020B0606020202030204" pitchFamily="34" charset="0"/>
              </a:rPr>
              <a:t>Severely diseased lung, reduced air space.</a:t>
            </a:r>
          </a:p>
        </p:txBody>
      </p:sp>
      <p:sp>
        <p:nvSpPr>
          <p:cNvPr id="12" name="TextBox 11"/>
          <p:cNvSpPr txBox="1"/>
          <p:nvPr/>
        </p:nvSpPr>
        <p:spPr>
          <a:xfrm>
            <a:off x="2463999" y="3977785"/>
            <a:ext cx="4247401" cy="1261884"/>
          </a:xfrm>
          <a:prstGeom prst="rect">
            <a:avLst/>
          </a:prstGeom>
          <a:noFill/>
        </p:spPr>
        <p:txBody>
          <a:bodyPr wrap="square" rtlCol="0">
            <a:spAutoFit/>
          </a:bodyPr>
          <a:lstStyle/>
          <a:p>
            <a:r>
              <a:rPr lang="en-GB" sz="1600" b="1" dirty="0">
                <a:solidFill>
                  <a:schemeClr val="accent5">
                    <a:lumMod val="50000"/>
                  </a:schemeClr>
                </a:solidFill>
                <a:latin typeface="Arial Narrow" panose="020B0606020202030204" pitchFamily="34" charset="0"/>
              </a:rPr>
              <a:t>Why do we mine coal?</a:t>
            </a:r>
            <a:endParaRPr lang="en-GB" sz="1600" dirty="0">
              <a:solidFill>
                <a:schemeClr val="accent5">
                  <a:lumMod val="50000"/>
                </a:schemeClr>
              </a:solidFill>
              <a:latin typeface="Arial Narrow" panose="020B0606020202030204" pitchFamily="34" charset="0"/>
            </a:endParaRPr>
          </a:p>
          <a:p>
            <a:r>
              <a:rPr lang="en-GB" sz="1400" dirty="0">
                <a:latin typeface="Arial Narrow" panose="020B0606020202030204" pitchFamily="34" charset="0"/>
              </a:rPr>
              <a:t>Coal can be used in power stations to produce energy, be burnt in peoples’ homes for heat, or a certain type of coal is used to make steel. It is a non-renewable resource.</a:t>
            </a:r>
          </a:p>
          <a:p>
            <a:endParaRPr lang="en-GB" dirty="0">
              <a:latin typeface="Arial Narrow" panose="020B0606020202030204" pitchFamily="34" charset="0"/>
            </a:endParaRPr>
          </a:p>
        </p:txBody>
      </p:sp>
      <p:sp>
        <p:nvSpPr>
          <p:cNvPr id="6" name="TextBox 5"/>
          <p:cNvSpPr txBox="1"/>
          <p:nvPr/>
        </p:nvSpPr>
        <p:spPr>
          <a:xfrm>
            <a:off x="187645" y="97982"/>
            <a:ext cx="6482710" cy="923330"/>
          </a:xfrm>
          <a:prstGeom prst="rect">
            <a:avLst/>
          </a:prstGeom>
          <a:noFill/>
        </p:spPr>
        <p:txBody>
          <a:bodyPr wrap="square" rtlCol="0">
            <a:spAutoFit/>
          </a:bodyPr>
          <a:lstStyle/>
          <a:p>
            <a:pPr algn="ctr"/>
            <a:r>
              <a:rPr lang="en-GB" sz="5400" dirty="0">
                <a:solidFill>
                  <a:schemeClr val="bg1"/>
                </a:solidFill>
                <a:latin typeface="Arial Narrow" panose="020B0606020202030204" pitchFamily="34" charset="0"/>
              </a:rPr>
              <a:t>Coal Mining and Disease</a:t>
            </a:r>
          </a:p>
        </p:txBody>
      </p:sp>
      <p:pic>
        <p:nvPicPr>
          <p:cNvPr id="24" name="Picture 23"/>
          <p:cNvPicPr>
            <a:picLocks noChangeAspect="1"/>
          </p:cNvPicPr>
          <p:nvPr/>
        </p:nvPicPr>
        <p:blipFill rotWithShape="1">
          <a:blip r:embed="rId4"/>
          <a:srcRect l="5438" t="7464" r="2891" b="622"/>
          <a:stretch/>
        </p:blipFill>
        <p:spPr>
          <a:xfrm>
            <a:off x="535773" y="1358893"/>
            <a:ext cx="1861227" cy="3737226"/>
          </a:xfrm>
          <a:prstGeom prst="rect">
            <a:avLst/>
          </a:prstGeom>
        </p:spPr>
      </p:pic>
      <p:sp>
        <p:nvSpPr>
          <p:cNvPr id="20" name="TextBox 19"/>
          <p:cNvSpPr txBox="1"/>
          <p:nvPr/>
        </p:nvSpPr>
        <p:spPr>
          <a:xfrm>
            <a:off x="1130165" y="4480964"/>
            <a:ext cx="753013" cy="307777"/>
          </a:xfrm>
          <a:prstGeom prst="rect">
            <a:avLst/>
          </a:prstGeom>
          <a:noFill/>
        </p:spPr>
        <p:txBody>
          <a:bodyPr wrap="square" rtlCol="0">
            <a:spAutoFit/>
          </a:bodyPr>
          <a:lstStyle/>
          <a:p>
            <a:pPr algn="ctr"/>
            <a:r>
              <a:rPr lang="en-GB" sz="1400" dirty="0">
                <a:solidFill>
                  <a:schemeClr val="bg1"/>
                </a:solidFill>
              </a:rPr>
              <a:t>COAL</a:t>
            </a:r>
          </a:p>
        </p:txBody>
      </p:sp>
      <p:sp>
        <p:nvSpPr>
          <p:cNvPr id="23" name="TextBox 22"/>
          <p:cNvSpPr txBox="1"/>
          <p:nvPr/>
        </p:nvSpPr>
        <p:spPr>
          <a:xfrm>
            <a:off x="1130165" y="2931521"/>
            <a:ext cx="753013" cy="307777"/>
          </a:xfrm>
          <a:prstGeom prst="rect">
            <a:avLst/>
          </a:prstGeom>
          <a:noFill/>
        </p:spPr>
        <p:txBody>
          <a:bodyPr wrap="square" rtlCol="0">
            <a:spAutoFit/>
          </a:bodyPr>
          <a:lstStyle/>
          <a:p>
            <a:pPr algn="ctr"/>
            <a:r>
              <a:rPr lang="en-GB" sz="1400" dirty="0">
                <a:solidFill>
                  <a:schemeClr val="bg1"/>
                </a:solidFill>
              </a:rPr>
              <a:t>PEAT</a:t>
            </a:r>
          </a:p>
        </p:txBody>
      </p:sp>
      <p:sp>
        <p:nvSpPr>
          <p:cNvPr id="22" name="TextBox 21"/>
          <p:cNvSpPr txBox="1"/>
          <p:nvPr/>
        </p:nvSpPr>
        <p:spPr>
          <a:xfrm>
            <a:off x="1059012" y="1772651"/>
            <a:ext cx="895319" cy="307777"/>
          </a:xfrm>
          <a:prstGeom prst="rect">
            <a:avLst/>
          </a:prstGeom>
          <a:noFill/>
        </p:spPr>
        <p:txBody>
          <a:bodyPr wrap="square" rtlCol="0">
            <a:spAutoFit/>
          </a:bodyPr>
          <a:lstStyle/>
          <a:p>
            <a:pPr algn="ctr"/>
            <a:r>
              <a:rPr lang="en-GB" sz="1400" dirty="0">
                <a:solidFill>
                  <a:schemeClr val="bg1"/>
                </a:solidFill>
              </a:rPr>
              <a:t>SWAMP</a:t>
            </a:r>
          </a:p>
        </p:txBody>
      </p:sp>
    </p:spTree>
    <p:extLst>
      <p:ext uri="{BB962C8B-B14F-4D97-AF65-F5344CB8AC3E}">
        <p14:creationId xmlns:p14="http://schemas.microsoft.com/office/powerpoint/2010/main" val="1634055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15" name="Rounded Rectangle 14"/>
          <p:cNvSpPr/>
          <p:nvPr/>
        </p:nvSpPr>
        <p:spPr>
          <a:xfrm>
            <a:off x="127967" y="1020530"/>
            <a:ext cx="6602066" cy="819472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2" name="TextBox 11"/>
          <p:cNvSpPr txBox="1"/>
          <p:nvPr/>
        </p:nvSpPr>
        <p:spPr>
          <a:xfrm>
            <a:off x="486349" y="1391177"/>
            <a:ext cx="6078574" cy="3785652"/>
          </a:xfrm>
          <a:prstGeom prst="rect">
            <a:avLst/>
          </a:prstGeom>
          <a:noFill/>
        </p:spPr>
        <p:txBody>
          <a:bodyPr wrap="square" rtlCol="0">
            <a:spAutoFit/>
          </a:bodyPr>
          <a:lstStyle/>
          <a:p>
            <a:pPr algn="just"/>
            <a:r>
              <a:rPr lang="en-GB" sz="1600" b="1" dirty="0">
                <a:solidFill>
                  <a:schemeClr val="accent5">
                    <a:lumMod val="50000"/>
                  </a:schemeClr>
                </a:solidFill>
                <a:latin typeface="Arial Narrow" panose="020B0606020202030204" pitchFamily="34" charset="0"/>
              </a:rPr>
              <a:t>How can we stop coal dust making miners sick?</a:t>
            </a:r>
            <a:endParaRPr lang="en-GB" sz="1600" dirty="0">
              <a:solidFill>
                <a:schemeClr val="accent5">
                  <a:lumMod val="50000"/>
                </a:schemeClr>
              </a:solidFill>
              <a:latin typeface="Arial Narrow" panose="020B0606020202030204" pitchFamily="34" charset="0"/>
            </a:endParaRPr>
          </a:p>
          <a:p>
            <a:pPr algn="just"/>
            <a:r>
              <a:rPr lang="en-GB" sz="1400" dirty="0">
                <a:latin typeface="Arial Narrow" panose="020B0606020202030204" pitchFamily="34" charset="0"/>
              </a:rPr>
              <a:t>The </a:t>
            </a:r>
            <a:r>
              <a:rPr lang="en-GB" sz="1400" b="1" dirty="0">
                <a:latin typeface="Arial Narrow" panose="020B0606020202030204" pitchFamily="34" charset="0"/>
              </a:rPr>
              <a:t>only way</a:t>
            </a:r>
            <a:r>
              <a:rPr lang="en-GB" sz="1400" dirty="0">
                <a:latin typeface="Arial Narrow" panose="020B0606020202030204" pitchFamily="34" charset="0"/>
              </a:rPr>
              <a:t> is to stop miners breathing in the dust.</a:t>
            </a:r>
          </a:p>
          <a:p>
            <a:pPr algn="just"/>
            <a:r>
              <a:rPr lang="en-GB" sz="1400" dirty="0">
                <a:latin typeface="Arial Narrow" panose="020B0606020202030204" pitchFamily="34" charset="0"/>
              </a:rPr>
              <a:t>The amount of dust in the air of a mine should be reduced as much as possible.</a:t>
            </a:r>
          </a:p>
          <a:p>
            <a:pPr algn="just"/>
            <a:r>
              <a:rPr lang="en-GB" sz="1400" dirty="0">
                <a:latin typeface="Arial Narrow" panose="020B0606020202030204" pitchFamily="34" charset="0"/>
              </a:rPr>
              <a:t>Water can be sprayed around dust-producing machinery, such as the machines that cut or transport coal.  Water can also be sprayed to form a barrier to stop dust travelling around the mine. The ventilation systems, which transport fresh air through the mines, can also be fitted with dust control systems.</a:t>
            </a:r>
          </a:p>
          <a:p>
            <a:pPr algn="just"/>
            <a:endParaRPr lang="en-GB" sz="1200" dirty="0">
              <a:latin typeface="Arial Narrow" panose="020B0606020202030204" pitchFamily="34" charset="0"/>
            </a:endParaRPr>
          </a:p>
          <a:p>
            <a:pPr algn="just"/>
            <a:r>
              <a:rPr lang="en-GB" sz="1400" b="1" dirty="0">
                <a:latin typeface="Arial Narrow" panose="020B0606020202030204" pitchFamily="34" charset="0"/>
              </a:rPr>
              <a:t>Miners should all be wearing masks. </a:t>
            </a:r>
            <a:endParaRPr lang="en-GB" sz="1400" dirty="0">
              <a:latin typeface="Arial Narrow" panose="020B0606020202030204" pitchFamily="34" charset="0"/>
            </a:endParaRPr>
          </a:p>
          <a:p>
            <a:pPr algn="just"/>
            <a:r>
              <a:rPr lang="en-GB" sz="1400" dirty="0">
                <a:latin typeface="Arial Narrow" panose="020B0606020202030204" pitchFamily="34" charset="0"/>
              </a:rPr>
              <a:t>Modern dust masks are very good at keeping out dust to protect miners, however the masks must </a:t>
            </a:r>
            <a:r>
              <a:rPr lang="en-GB" sz="1400" b="1" dirty="0">
                <a:latin typeface="Arial Narrow" panose="020B0606020202030204" pitchFamily="34" charset="0"/>
              </a:rPr>
              <a:t>fit well</a:t>
            </a:r>
            <a:r>
              <a:rPr lang="en-GB" sz="1400" dirty="0">
                <a:latin typeface="Arial Narrow" panose="020B0606020202030204" pitchFamily="34" charset="0"/>
              </a:rPr>
              <a:t> and be </a:t>
            </a:r>
            <a:r>
              <a:rPr lang="en-GB" sz="1400" b="1" dirty="0">
                <a:latin typeface="Arial Narrow" panose="020B0606020202030204" pitchFamily="34" charset="0"/>
              </a:rPr>
              <a:t>worn at all times</a:t>
            </a:r>
            <a:r>
              <a:rPr lang="en-GB" sz="1400" dirty="0">
                <a:latin typeface="Arial Narrow" panose="020B0606020202030204" pitchFamily="34" charset="0"/>
              </a:rPr>
              <a:t>.</a:t>
            </a:r>
          </a:p>
          <a:p>
            <a:pPr algn="just"/>
            <a:endParaRPr lang="en-GB" sz="1200" dirty="0">
              <a:latin typeface="Arial Narrow" panose="020B0606020202030204" pitchFamily="34" charset="0"/>
            </a:endParaRPr>
          </a:p>
          <a:p>
            <a:pPr algn="just"/>
            <a:r>
              <a:rPr lang="en-GB" sz="1400" dirty="0">
                <a:latin typeface="Arial Narrow" panose="020B0606020202030204" pitchFamily="34" charset="0"/>
              </a:rPr>
              <a:t>Some miners do not wear their masks because they do not think the dust will make them sick, or because they think they are uncomfortable – </a:t>
            </a:r>
            <a:r>
              <a:rPr lang="en-GB" sz="1400" b="1" dirty="0">
                <a:latin typeface="Arial Narrow" panose="020B0606020202030204" pitchFamily="34" charset="0"/>
              </a:rPr>
              <a:t>THIS IS VERY DANGEROUS.</a:t>
            </a:r>
          </a:p>
          <a:p>
            <a:pPr algn="just"/>
            <a:endParaRPr lang="en-GB" sz="1200" dirty="0">
              <a:latin typeface="Arial Narrow" panose="020B0606020202030204" pitchFamily="34" charset="0"/>
            </a:endParaRPr>
          </a:p>
          <a:p>
            <a:pPr algn="just"/>
            <a:r>
              <a:rPr lang="en-GB" sz="1400" dirty="0">
                <a:latin typeface="Arial Narrow" panose="020B0606020202030204" pitchFamily="34" charset="0"/>
              </a:rPr>
              <a:t>In other cases, miners only wear their masks if they can see the dust but the smallest dust particles, which are the most dangerous, are impossible to see with the human eye. </a:t>
            </a:r>
          </a:p>
        </p:txBody>
      </p:sp>
      <p:sp>
        <p:nvSpPr>
          <p:cNvPr id="13" name="TextBox 12"/>
          <p:cNvSpPr txBox="1"/>
          <p:nvPr/>
        </p:nvSpPr>
        <p:spPr>
          <a:xfrm>
            <a:off x="187645" y="97200"/>
            <a:ext cx="6482710" cy="923330"/>
          </a:xfrm>
          <a:prstGeom prst="rect">
            <a:avLst/>
          </a:prstGeom>
          <a:noFill/>
        </p:spPr>
        <p:txBody>
          <a:bodyPr wrap="square" rtlCol="0">
            <a:spAutoFit/>
          </a:bodyPr>
          <a:lstStyle/>
          <a:p>
            <a:pPr algn="ctr"/>
            <a:r>
              <a:rPr lang="en-GB" sz="5400" dirty="0">
                <a:solidFill>
                  <a:schemeClr val="bg1"/>
                </a:solidFill>
                <a:latin typeface="Arial Narrow" panose="020B0606020202030204" pitchFamily="34" charset="0"/>
              </a:rPr>
              <a:t>Coal Mining and Disease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9403" y="5536656"/>
            <a:ext cx="978889" cy="2760819"/>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31053" y="5536656"/>
            <a:ext cx="978889" cy="2760819"/>
          </a:xfrm>
          <a:prstGeom prst="rect">
            <a:avLst/>
          </a:prstGeom>
        </p:spPr>
      </p:pic>
      <p:sp>
        <p:nvSpPr>
          <p:cNvPr id="4" name="Rectangle 3"/>
          <p:cNvSpPr/>
          <p:nvPr/>
        </p:nvSpPr>
        <p:spPr>
          <a:xfrm>
            <a:off x="666343" y="5221415"/>
            <a:ext cx="3126658" cy="311145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flipV="1">
            <a:off x="3857792" y="5221415"/>
            <a:ext cx="2434547" cy="311145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200" dirty="0">
              <a:solidFill>
                <a:schemeClr val="tx1"/>
              </a:solidFill>
            </a:endParaRPr>
          </a:p>
        </p:txBody>
      </p:sp>
      <p:pic>
        <p:nvPicPr>
          <p:cNvPr id="32" name="Picture 3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4439311" y="7001848"/>
            <a:ext cx="1271508" cy="1331025"/>
          </a:xfrm>
          <a:prstGeom prst="rect">
            <a:avLst/>
          </a:prstGeom>
        </p:spPr>
      </p:pic>
      <p:sp>
        <p:nvSpPr>
          <p:cNvPr id="33" name="TextBox 32"/>
          <p:cNvSpPr txBox="1"/>
          <p:nvPr/>
        </p:nvSpPr>
        <p:spPr>
          <a:xfrm flipV="1">
            <a:off x="3857793" y="5458555"/>
            <a:ext cx="2434546" cy="1569660"/>
          </a:xfrm>
          <a:prstGeom prst="rect">
            <a:avLst/>
          </a:prstGeom>
          <a:noFill/>
        </p:spPr>
        <p:txBody>
          <a:bodyPr wrap="square" rtlCol="0">
            <a:spAutoFit/>
          </a:bodyPr>
          <a:lstStyle/>
          <a:p>
            <a:pPr marL="285750" indent="-285750" algn="just">
              <a:buFont typeface="Arial" panose="020B0604020202020204" pitchFamily="34" charset="0"/>
              <a:buChar char="•"/>
            </a:pPr>
            <a:r>
              <a:rPr lang="en-GB" sz="1200" dirty="0">
                <a:latin typeface="Arial Narrow" panose="020B0606020202030204" pitchFamily="34" charset="0"/>
              </a:rPr>
              <a:t>It’s important that miners wear their masks even if they cannot tell the dust is there.</a:t>
            </a:r>
          </a:p>
          <a:p>
            <a:pPr marL="285750" indent="-285750" algn="just">
              <a:buFont typeface="Arial" panose="020B0604020202020204" pitchFamily="34" charset="0"/>
              <a:buChar char="•"/>
            </a:pPr>
            <a:r>
              <a:rPr lang="en-GB" sz="1200" dirty="0">
                <a:latin typeface="Arial Narrow" panose="020B0606020202030204" pitchFamily="34" charset="0"/>
              </a:rPr>
              <a:t>Safety spectacles are a common type of eye protection in mines.</a:t>
            </a:r>
          </a:p>
          <a:p>
            <a:pPr marL="285750" indent="-285750" algn="just">
              <a:buFont typeface="Arial" panose="020B0604020202020204" pitchFamily="34" charset="0"/>
              <a:buChar char="•"/>
            </a:pPr>
            <a:r>
              <a:rPr lang="en-GB" sz="1200" dirty="0">
                <a:latin typeface="Arial Narrow" panose="020B0606020202030204" pitchFamily="34" charset="0"/>
              </a:rPr>
              <a:t>Work gloves protect miners hands, there are specialist types for specialist jobs.</a:t>
            </a:r>
          </a:p>
        </p:txBody>
      </p:sp>
      <p:sp>
        <p:nvSpPr>
          <p:cNvPr id="34" name="TextBox 33"/>
          <p:cNvSpPr txBox="1"/>
          <p:nvPr/>
        </p:nvSpPr>
        <p:spPr>
          <a:xfrm>
            <a:off x="1269661" y="5177144"/>
            <a:ext cx="2044086" cy="307777"/>
          </a:xfrm>
          <a:prstGeom prst="rect">
            <a:avLst/>
          </a:prstGeom>
          <a:noFill/>
        </p:spPr>
        <p:txBody>
          <a:bodyPr wrap="square" rtlCol="0">
            <a:spAutoFit/>
          </a:bodyPr>
          <a:lstStyle/>
          <a:p>
            <a:pPr algn="ctr"/>
            <a:r>
              <a:rPr lang="en-GB" sz="1400" u="sng" dirty="0">
                <a:latin typeface="Arial Narrow" panose="020B0606020202030204" pitchFamily="34" charset="0"/>
              </a:rPr>
              <a:t>Spot the Difference</a:t>
            </a:r>
          </a:p>
        </p:txBody>
      </p:sp>
      <p:sp>
        <p:nvSpPr>
          <p:cNvPr id="35" name="Rectangle 34"/>
          <p:cNvSpPr/>
          <p:nvPr/>
        </p:nvSpPr>
        <p:spPr>
          <a:xfrm>
            <a:off x="4700603" y="5177144"/>
            <a:ext cx="748923" cy="307777"/>
          </a:xfrm>
          <a:prstGeom prst="rect">
            <a:avLst/>
          </a:prstGeom>
        </p:spPr>
        <p:txBody>
          <a:bodyPr wrap="none">
            <a:spAutoFit/>
          </a:bodyPr>
          <a:lstStyle/>
          <a:p>
            <a:pPr algn="ctr"/>
            <a:r>
              <a:rPr lang="en-GB" sz="1400" u="sng" dirty="0">
                <a:latin typeface="Arial Narrow" panose="020B0606020202030204" pitchFamily="34" charset="0"/>
              </a:rPr>
              <a:t>Answers</a:t>
            </a:r>
          </a:p>
        </p:txBody>
      </p:sp>
      <p:sp>
        <p:nvSpPr>
          <p:cNvPr id="16" name="TextBox 15"/>
          <p:cNvSpPr txBox="1"/>
          <p:nvPr/>
        </p:nvSpPr>
        <p:spPr>
          <a:xfrm>
            <a:off x="576061" y="8418164"/>
            <a:ext cx="5867761" cy="584775"/>
          </a:xfrm>
          <a:prstGeom prst="rect">
            <a:avLst/>
          </a:prstGeom>
          <a:noFill/>
        </p:spPr>
        <p:txBody>
          <a:bodyPr wrap="square" rtlCol="0">
            <a:spAutoFit/>
          </a:bodyPr>
          <a:lstStyle/>
          <a:p>
            <a:pPr algn="ctr"/>
            <a:r>
              <a:rPr lang="en-GB" sz="1600" dirty="0">
                <a:latin typeface="Arial Narrow" panose="020B0606020202030204" pitchFamily="34" charset="0"/>
                <a:cs typeface="Arial" panose="020B0604020202020204" pitchFamily="34" charset="0"/>
              </a:rPr>
              <a:t>Search ROCD Miner on app store to play our mining game!</a:t>
            </a:r>
          </a:p>
          <a:p>
            <a:pPr algn="ctr"/>
            <a:r>
              <a:rPr lang="en-GB" sz="1600" dirty="0">
                <a:latin typeface="Arial Narrow" panose="020B0606020202030204" pitchFamily="34" charset="0"/>
                <a:cs typeface="Arial" panose="020B0604020202020204" pitchFamily="34" charset="0"/>
              </a:rPr>
              <a:t>For more information visit our website: exeter.ac.uk/</a:t>
            </a:r>
            <a:r>
              <a:rPr lang="en-GB" sz="1600" dirty="0" err="1">
                <a:latin typeface="Arial Narrow" panose="020B0606020202030204" pitchFamily="34" charset="0"/>
                <a:cs typeface="Arial" panose="020B0604020202020204" pitchFamily="34" charset="0"/>
              </a:rPr>
              <a:t>csm</a:t>
            </a:r>
            <a:r>
              <a:rPr lang="en-GB" sz="1600" dirty="0">
                <a:latin typeface="Arial Narrow" panose="020B0606020202030204" pitchFamily="34" charset="0"/>
                <a:cs typeface="Arial" panose="020B0604020202020204" pitchFamily="34" charset="0"/>
              </a:rPr>
              <a:t>/ROCD</a:t>
            </a:r>
          </a:p>
        </p:txBody>
      </p:sp>
      <p:pic>
        <p:nvPicPr>
          <p:cNvPr id="17" name="Picture 16"/>
          <p:cNvPicPr>
            <a:picLocks noChangeAspect="1"/>
          </p:cNvPicPr>
          <p:nvPr/>
        </p:nvPicPr>
        <p:blipFill>
          <a:blip r:embed="rId5"/>
          <a:stretch>
            <a:fillRect/>
          </a:stretch>
        </p:blipFill>
        <p:spPr>
          <a:xfrm>
            <a:off x="2445368" y="9315821"/>
            <a:ext cx="1967264" cy="590179"/>
          </a:xfrm>
          <a:prstGeom prst="rect">
            <a:avLst/>
          </a:prstGeom>
        </p:spPr>
      </p:pic>
    </p:spTree>
    <p:extLst>
      <p:ext uri="{BB962C8B-B14F-4D97-AF65-F5344CB8AC3E}">
        <p14:creationId xmlns:p14="http://schemas.microsoft.com/office/powerpoint/2010/main" val="154101106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22222</TotalTime>
  <Words>549</Words>
  <Application>Microsoft Office PowerPoint</Application>
  <PresentationFormat>A4 Paper (210x297 mm)</PresentationFormat>
  <Paragraphs>38</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Arial Narrow</vt:lpstr>
      <vt:lpstr>Calibri</vt:lpstr>
      <vt:lpstr>Calibri Light</vt:lpstr>
      <vt:lpstr>Office Theme</vt:lpstr>
      <vt:lpstr>PowerPoint Presentation</vt:lpstr>
      <vt:lpstr>PowerPoint Presentation</vt:lpstr>
    </vt:vector>
  </TitlesOfParts>
  <Company>University of Exeter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Sweeney, Alexandra</dc:creator>
  <cp:lastModifiedBy>Williamson, Ben</cp:lastModifiedBy>
  <cp:revision>75</cp:revision>
  <cp:lastPrinted>2020-03-20T15:40:30Z</cp:lastPrinted>
  <dcterms:created xsi:type="dcterms:W3CDTF">2020-01-16T16:30:27Z</dcterms:created>
  <dcterms:modified xsi:type="dcterms:W3CDTF">2020-03-27T16:45:53Z</dcterms:modified>
</cp:coreProperties>
</file>